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8" r:id="rId4"/>
    <p:sldId id="257" r:id="rId5"/>
    <p:sldId id="263" r:id="rId6"/>
    <p:sldId id="269" r:id="rId7"/>
    <p:sldId id="264" r:id="rId8"/>
    <p:sldId id="270" r:id="rId9"/>
    <p:sldId id="271" r:id="rId10"/>
    <p:sldId id="266" r:id="rId11"/>
    <p:sldId id="268" r:id="rId12"/>
    <p:sldId id="274" r:id="rId13"/>
    <p:sldId id="261" r:id="rId14"/>
    <p:sldId id="282" r:id="rId15"/>
    <p:sldId id="276" r:id="rId16"/>
    <p:sldId id="277" r:id="rId17"/>
    <p:sldId id="278" r:id="rId18"/>
    <p:sldId id="279" r:id="rId19"/>
    <p:sldId id="280" r:id="rId20"/>
    <p:sldId id="281" r:id="rId21"/>
    <p:sldId id="260" r:id="rId22"/>
    <p:sldId id="262" r:id="rId23"/>
    <p:sldId id="265" r:id="rId24"/>
    <p:sldId id="272" r:id="rId25"/>
  </p:sldIdLst>
  <p:sldSz cx="12192000" cy="6858000"/>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Betker" initials="MB" lastIdx="1" clrIdx="0">
    <p:extLst>
      <p:ext uri="{19B8F6BF-5375-455C-9EA6-DF929625EA0E}">
        <p15:presenceInfo xmlns:p15="http://schemas.microsoft.com/office/powerpoint/2012/main" userId="S::MBetker@cityofisanti.us::58e8c2ff-6269-4844-a07b-775e2f70a2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'TAX LEVY-RATE DATA'!$A$31</c:f>
              <c:strCache>
                <c:ptCount val="1"/>
                <c:pt idx="0">
                  <c:v>TOTAL LEVY</c:v>
                </c:pt>
              </c:strCache>
            </c:strRef>
          </c:tx>
          <c:spPr>
            <a:solidFill>
              <a:schemeClr val="accent1"/>
            </a:solidFill>
            <a:ln>
              <a:noFill/>
            </a:ln>
            <a:effectLst/>
            <a:sp3d/>
          </c:spPr>
          <c:invertIfNegative val="0"/>
          <c:cat>
            <c:numRef>
              <c:f>'TAX LEVY-RATE DATA'!$I$1:$X$1</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'TAX LEVY-RATE DATA'!$I$31:$X$31</c:f>
              <c:numCache>
                <c:formatCode>#,##0</c:formatCode>
                <c:ptCount val="16"/>
                <c:pt idx="0">
                  <c:v>2245246</c:v>
                </c:pt>
                <c:pt idx="1">
                  <c:v>2166662</c:v>
                </c:pt>
                <c:pt idx="2">
                  <c:v>1949996</c:v>
                </c:pt>
                <c:pt idx="3">
                  <c:v>1742703</c:v>
                </c:pt>
                <c:pt idx="4">
                  <c:v>1792884</c:v>
                </c:pt>
                <c:pt idx="5">
                  <c:v>1792884</c:v>
                </c:pt>
                <c:pt idx="6">
                  <c:v>1957507</c:v>
                </c:pt>
                <c:pt idx="7">
                  <c:v>2540561</c:v>
                </c:pt>
                <c:pt idx="8">
                  <c:v>2587561</c:v>
                </c:pt>
                <c:pt idx="9">
                  <c:v>2759731</c:v>
                </c:pt>
                <c:pt idx="10">
                  <c:v>2414590.87139</c:v>
                </c:pt>
                <c:pt idx="11">
                  <c:v>2721006</c:v>
                </c:pt>
                <c:pt idx="12">
                  <c:v>2987163</c:v>
                </c:pt>
                <c:pt idx="13">
                  <c:v>3281851</c:v>
                </c:pt>
                <c:pt idx="14">
                  <c:v>3684954</c:v>
                </c:pt>
                <c:pt idx="15">
                  <c:v>3736905.2175030001</c:v>
                </c:pt>
              </c:numCache>
            </c:numRef>
          </c:val>
          <c:extLst>
            <c:ext xmlns:c16="http://schemas.microsoft.com/office/drawing/2014/chart" uri="{C3380CC4-5D6E-409C-BE32-E72D297353CC}">
              <c16:uniqueId val="{00000000-93CD-4B40-89B7-E0A389EEF5B2}"/>
            </c:ext>
          </c:extLst>
        </c:ser>
        <c:dLbls>
          <c:showLegendKey val="0"/>
          <c:showVal val="0"/>
          <c:showCatName val="0"/>
          <c:showSerName val="0"/>
          <c:showPercent val="0"/>
          <c:showBubbleSize val="0"/>
        </c:dLbls>
        <c:gapWidth val="150"/>
        <c:shape val="box"/>
        <c:axId val="786280464"/>
        <c:axId val="786278896"/>
        <c:axId val="0"/>
      </c:bar3DChart>
      <c:catAx>
        <c:axId val="786280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86278896"/>
        <c:crosses val="autoZero"/>
        <c:auto val="1"/>
        <c:lblAlgn val="ctr"/>
        <c:lblOffset val="100"/>
        <c:noMultiLvlLbl val="0"/>
      </c:catAx>
      <c:valAx>
        <c:axId val="786278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86280464"/>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'TAX LEVY-RATE DATA'!$A$36</c:f>
              <c:strCache>
                <c:ptCount val="1"/>
                <c:pt idx="0">
                  <c:v>TAX RATE</c:v>
                </c:pt>
              </c:strCache>
            </c:strRef>
          </c:tx>
          <c:spPr>
            <a:solidFill>
              <a:schemeClr val="accent1"/>
            </a:solidFill>
            <a:ln>
              <a:noFill/>
            </a:ln>
            <a:effectLst/>
            <a:sp3d/>
          </c:spPr>
          <c:invertIfNegative val="0"/>
          <c:cat>
            <c:numRef>
              <c:f>'TAX LEVY-RATE DATA'!$I$1:$X$1</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'TAX LEVY-RATE DATA'!$I$36:$X$36</c:f>
              <c:numCache>
                <c:formatCode>0.000%</c:formatCode>
                <c:ptCount val="16"/>
                <c:pt idx="0">
                  <c:v>0.55231212621544556</c:v>
                </c:pt>
                <c:pt idx="1">
                  <c:v>0.55872894221294789</c:v>
                </c:pt>
                <c:pt idx="2">
                  <c:v>0.56371772311920976</c:v>
                </c:pt>
                <c:pt idx="3">
                  <c:v>0.65522983574728111</c:v>
                </c:pt>
                <c:pt idx="4">
                  <c:v>0.67254301477814771</c:v>
                </c:pt>
                <c:pt idx="5">
                  <c:v>0.72361052140459747</c:v>
                </c:pt>
                <c:pt idx="6">
                  <c:v>0.74788596413140285</c:v>
                </c:pt>
                <c:pt idx="7">
                  <c:v>0.85301069788399331</c:v>
                </c:pt>
                <c:pt idx="8">
                  <c:v>0.85933420853282982</c:v>
                </c:pt>
                <c:pt idx="9">
                  <c:v>0.79598524745584376</c:v>
                </c:pt>
                <c:pt idx="10">
                  <c:v>0.61817688368906498</c:v>
                </c:pt>
                <c:pt idx="11">
                  <c:v>0.61179706729280736</c:v>
                </c:pt>
                <c:pt idx="12">
                  <c:v>0.60399268535416872</c:v>
                </c:pt>
                <c:pt idx="13">
                  <c:v>0.59012331116284567</c:v>
                </c:pt>
                <c:pt idx="14">
                  <c:v>0.52681673625452219</c:v>
                </c:pt>
                <c:pt idx="15">
                  <c:v>0.47956862897257341</c:v>
                </c:pt>
              </c:numCache>
            </c:numRef>
          </c:val>
          <c:extLst>
            <c:ext xmlns:c16="http://schemas.microsoft.com/office/drawing/2014/chart" uri="{C3380CC4-5D6E-409C-BE32-E72D297353CC}">
              <c16:uniqueId val="{00000000-455F-4751-9D73-A1444D2DB8E8}"/>
            </c:ext>
          </c:extLst>
        </c:ser>
        <c:dLbls>
          <c:showLegendKey val="0"/>
          <c:showVal val="0"/>
          <c:showCatName val="0"/>
          <c:showSerName val="0"/>
          <c:showPercent val="0"/>
          <c:showBubbleSize val="0"/>
        </c:dLbls>
        <c:gapWidth val="150"/>
        <c:shape val="box"/>
        <c:axId val="786279680"/>
        <c:axId val="786281248"/>
        <c:axId val="0"/>
      </c:bar3DChart>
      <c:catAx>
        <c:axId val="786279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86281248"/>
        <c:crosses val="autoZero"/>
        <c:auto val="1"/>
        <c:lblAlgn val="ctr"/>
        <c:lblOffset val="100"/>
        <c:noMultiLvlLbl val="0"/>
      </c:catAx>
      <c:valAx>
        <c:axId val="786281248"/>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86279680"/>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123963-5E48-46B5-AC0A-76436227CADF}" type="datetimeFigureOut">
              <a:rPr lang="en-US" smtClean="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78336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23963-5E48-46B5-AC0A-76436227CADF}" type="datetimeFigureOut">
              <a:rPr lang="en-US" smtClean="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149433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23963-5E48-46B5-AC0A-76436227CADF}" type="datetimeFigureOut">
              <a:rPr lang="en-US" smtClean="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51287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23963-5E48-46B5-AC0A-76436227CADF}" type="datetimeFigureOut">
              <a:rPr lang="en-US" smtClean="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324538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23963-5E48-46B5-AC0A-76436227CADF}" type="datetimeFigureOut">
              <a:rPr lang="en-US" smtClean="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4072773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123963-5E48-46B5-AC0A-76436227CADF}" type="datetimeFigureOut">
              <a:rPr lang="en-US" smtClean="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77537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123963-5E48-46B5-AC0A-76436227CADF}" type="datetimeFigureOut">
              <a:rPr lang="en-US" smtClean="0"/>
              <a:t>11/30/2023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395461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23963-5E48-46B5-AC0A-76436227CADF}" type="datetimeFigureOut">
              <a:rPr lang="en-US" smtClean="0"/>
              <a:t>11/30/2023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255420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23963-5E48-46B5-AC0A-76436227CADF}" type="datetimeFigureOut">
              <a:rPr lang="en-US" smtClean="0"/>
              <a:t>11/30/2023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176679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23963-5E48-46B5-AC0A-76436227CADF}" type="datetimeFigureOut">
              <a:rPr lang="en-US" smtClean="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249202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23963-5E48-46B5-AC0A-76436227CADF}" type="datetimeFigureOut">
              <a:rPr lang="en-US" smtClean="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163999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23963-5E48-46B5-AC0A-76436227CADF}" type="datetimeFigureOut">
              <a:rPr lang="en-US" smtClean="0"/>
              <a:t>11/30/2023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084A4-5E0B-460D-BDD2-BD0A62E21177}" type="slidenum">
              <a:rPr lang="en-US" smtClean="0"/>
              <a:t>‹#›</a:t>
            </a:fld>
            <a:endParaRPr lang="en-US" dirty="0"/>
          </a:p>
        </p:txBody>
      </p:sp>
    </p:spTree>
    <p:extLst>
      <p:ext uri="{BB962C8B-B14F-4D97-AF65-F5344CB8AC3E}">
        <p14:creationId xmlns:p14="http://schemas.microsoft.com/office/powerpoint/2010/main" val="3786819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atin typeface="Times New Roman" panose="02020603050405020304" pitchFamily="18" charset="0"/>
                <a:cs typeface="Times New Roman" panose="02020603050405020304" pitchFamily="18" charset="0"/>
              </a:rPr>
              <a:t>2024 Final Budget &amp; Levy Adoption</a:t>
            </a:r>
          </a:p>
        </p:txBody>
      </p:sp>
      <p:sp>
        <p:nvSpPr>
          <p:cNvPr id="3" name="Subtitle 2"/>
          <p:cNvSpPr>
            <a:spLocks noGrp="1"/>
          </p:cNvSpPr>
          <p:nvPr>
            <p:ph type="subTitle" idx="1"/>
          </p:nvPr>
        </p:nvSpPr>
        <p:spPr/>
        <p:txBody>
          <a:bodyPr>
            <a:normAutofit/>
          </a:bodyPr>
          <a:lstStyle/>
          <a:p>
            <a:r>
              <a:rPr lang="en-US" sz="3600" b="1" dirty="0">
                <a:latin typeface="Times New Roman" panose="02020603050405020304" pitchFamily="18" charset="0"/>
                <a:cs typeface="Times New Roman" panose="02020603050405020304" pitchFamily="18" charset="0"/>
              </a:rPr>
              <a:t>December 5</a:t>
            </a:r>
            <a:r>
              <a:rPr lang="en-US" sz="3600" b="1" baseline="30000" dirty="0">
                <a:latin typeface="Times New Roman" panose="02020603050405020304" pitchFamily="18" charset="0"/>
                <a:cs typeface="Times New Roman" panose="02020603050405020304" pitchFamily="18" charset="0"/>
              </a:rPr>
              <a:t>th</a:t>
            </a:r>
            <a:r>
              <a:rPr lang="en-US" sz="3600" b="1" dirty="0">
                <a:latin typeface="Times New Roman" panose="02020603050405020304" pitchFamily="18" charset="0"/>
                <a:cs typeface="Times New Roman" panose="02020603050405020304" pitchFamily="18" charset="0"/>
              </a:rPr>
              <a:t> 2023</a:t>
            </a:r>
          </a:p>
        </p:txBody>
      </p:sp>
    </p:spTree>
    <p:extLst>
      <p:ext uri="{BB962C8B-B14F-4D97-AF65-F5344CB8AC3E}">
        <p14:creationId xmlns:p14="http://schemas.microsoft.com/office/powerpoint/2010/main" val="178435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Fiscal Management</a:t>
            </a:r>
          </a:p>
        </p:txBody>
      </p:sp>
      <p:sp>
        <p:nvSpPr>
          <p:cNvPr id="3" name="Content Placeholder 2"/>
          <p:cNvSpPr>
            <a:spLocks noGrp="1"/>
          </p:cNvSpPr>
          <p:nvPr>
            <p:ph idx="1"/>
          </p:nvPr>
        </p:nvSpPr>
        <p:spPr>
          <a:xfrm>
            <a:off x="838200" y="1448474"/>
            <a:ext cx="10515600" cy="5316468"/>
          </a:xfrm>
        </p:spPr>
        <p:txBody>
          <a:bodyPr>
            <a:normAutofit/>
          </a:bodyPr>
          <a:lstStyle/>
          <a:p>
            <a:r>
              <a:rPr lang="en-US" dirty="0">
                <a:latin typeface="Times New Roman" panose="02020603050405020304" pitchFamily="18" charset="0"/>
                <a:cs typeface="Times New Roman" panose="02020603050405020304" pitchFamily="18" charset="0"/>
              </a:rPr>
              <a:t>Small &amp; Steady Increases/Decreases in Levy/Tax Rate Over Time</a:t>
            </a:r>
          </a:p>
          <a:p>
            <a:r>
              <a:rPr lang="en-US" sz="2000" dirty="0">
                <a:latin typeface="Times New Roman" panose="02020603050405020304" pitchFamily="18" charset="0"/>
                <a:cs typeface="Times New Roman" panose="02020603050405020304" pitchFamily="18" charset="0"/>
              </a:rPr>
              <a:t>Manage Components of Municipal Budget</a:t>
            </a:r>
          </a:p>
          <a:p>
            <a:pPr lvl="1"/>
            <a:r>
              <a:rPr lang="en-US" sz="1600" u="sng" dirty="0">
                <a:latin typeface="Times New Roman" panose="02020603050405020304" pitchFamily="18" charset="0"/>
                <a:cs typeface="Times New Roman" panose="02020603050405020304" pitchFamily="18" charset="0"/>
              </a:rPr>
              <a:t>Operating Rev/Exp</a:t>
            </a:r>
          </a:p>
          <a:p>
            <a:pPr lvl="2"/>
            <a:r>
              <a:rPr lang="en-US" sz="1400" dirty="0">
                <a:latin typeface="Times New Roman" panose="02020603050405020304" pitchFamily="18" charset="0"/>
                <a:cs typeface="Times New Roman" panose="02020603050405020304" pitchFamily="18" charset="0"/>
              </a:rPr>
              <a:t>Staffing, PRC Programming, Road Maint., Snow Removal, Police Presence/Patrols, Fire Protection</a:t>
            </a:r>
          </a:p>
          <a:p>
            <a:pPr marL="914400" lvl="2" indent="0">
              <a:buNone/>
            </a:pPr>
            <a:endParaRPr lang="en-US" sz="1200" dirty="0">
              <a:latin typeface="Times New Roman" panose="02020603050405020304" pitchFamily="18" charset="0"/>
              <a:cs typeface="Times New Roman" panose="02020603050405020304" pitchFamily="18" charset="0"/>
            </a:endParaRPr>
          </a:p>
          <a:p>
            <a:pPr marL="687388" lvl="2" indent="-225425"/>
            <a:r>
              <a:rPr lang="en-US" sz="1600" u="sng" dirty="0">
                <a:latin typeface="Times New Roman" panose="02020603050405020304" pitchFamily="18" charset="0"/>
                <a:cs typeface="Times New Roman" panose="02020603050405020304" pitchFamily="18" charset="0"/>
              </a:rPr>
              <a:t>Capital Projects</a:t>
            </a:r>
          </a:p>
          <a:p>
            <a:pPr marL="1144588" lvl="3" indent="-225425"/>
            <a:r>
              <a:rPr lang="en-US" sz="1400" dirty="0">
                <a:latin typeface="Times New Roman" panose="02020603050405020304" pitchFamily="18" charset="0"/>
                <a:cs typeface="Times New Roman" panose="02020603050405020304" pitchFamily="18" charset="0"/>
              </a:rPr>
              <a:t>Identify and fund on consistent annual basis.  Expenditures will vary annually but revenue collection should be consistent and predictable</a:t>
            </a:r>
          </a:p>
          <a:p>
            <a:pPr marL="1144588" lvl="3" indent="-225425"/>
            <a:r>
              <a:rPr lang="en-US" sz="1400" dirty="0">
                <a:latin typeface="Times New Roman" panose="02020603050405020304" pitchFamily="18" charset="0"/>
                <a:cs typeface="Times New Roman" panose="02020603050405020304" pitchFamily="18" charset="0"/>
              </a:rPr>
              <a:t>2028 is scheduled for 1.37 million in expenses.  2028 levy for street projects expected to be 373k.</a:t>
            </a:r>
          </a:p>
          <a:p>
            <a:pPr marL="1144588" lvl="3" indent="-225425"/>
            <a:r>
              <a:rPr lang="en-US" sz="1400" dirty="0">
                <a:latin typeface="Times New Roman" panose="02020603050405020304" pitchFamily="18" charset="0"/>
                <a:cs typeface="Times New Roman" panose="02020603050405020304" pitchFamily="18" charset="0"/>
              </a:rPr>
              <a:t>Avoid issuing bonds (debt) whenever possible.  Borrowing 1 million costs roughly 250k in interest and issuance costs, at the lowest historical Muni rates.  Currently the cost is closer to 350k.</a:t>
            </a:r>
          </a:p>
          <a:p>
            <a:pPr marL="919163" lvl="3" indent="0">
              <a:buNone/>
            </a:pPr>
            <a:endParaRPr lang="en-US" sz="1200" dirty="0">
              <a:latin typeface="Times New Roman" panose="02020603050405020304" pitchFamily="18" charset="0"/>
              <a:cs typeface="Times New Roman" panose="02020603050405020304" pitchFamily="18" charset="0"/>
            </a:endParaRPr>
          </a:p>
          <a:p>
            <a:pPr marL="633413" lvl="3" indent="-171450"/>
            <a:r>
              <a:rPr lang="en-US" sz="1600" u="sng" dirty="0">
                <a:latin typeface="Times New Roman" panose="02020603050405020304" pitchFamily="18" charset="0"/>
                <a:cs typeface="Times New Roman" panose="02020603050405020304" pitchFamily="18" charset="0"/>
              </a:rPr>
              <a:t>Capital Maintenance/Replacement</a:t>
            </a:r>
          </a:p>
          <a:p>
            <a:pPr marL="1090613" lvl="4" indent="-171450"/>
            <a:r>
              <a:rPr lang="en-US" sz="1400" dirty="0">
                <a:latin typeface="Times New Roman" panose="02020603050405020304" pitchFamily="18" charset="0"/>
                <a:cs typeface="Times New Roman" panose="02020603050405020304" pitchFamily="18" charset="0"/>
              </a:rPr>
              <a:t>Identify and fund on consistent annual basis.  Expenditures will vary annually but revenue collection should be consistent and predictable</a:t>
            </a:r>
          </a:p>
          <a:p>
            <a:pPr marL="1090613" lvl="4" indent="-171450"/>
            <a:r>
              <a:rPr lang="en-US" sz="1400" dirty="0">
                <a:latin typeface="Times New Roman" panose="02020603050405020304" pitchFamily="18" charset="0"/>
                <a:cs typeface="Times New Roman" panose="02020603050405020304" pitchFamily="18" charset="0"/>
              </a:rPr>
              <a:t>2024 is scheduled for 885k in expenses.  2024 levy for Capital Maint/Replacement is expected to be 360k</a:t>
            </a:r>
          </a:p>
          <a:p>
            <a:pPr marL="1090613" lvl="4" indent="-171450"/>
            <a:r>
              <a:rPr lang="en-US" sz="1400" dirty="0">
                <a:latin typeface="Times New Roman" panose="02020603050405020304" pitchFamily="18" charset="0"/>
                <a:cs typeface="Times New Roman" panose="02020603050405020304" pitchFamily="18" charset="0"/>
              </a:rPr>
              <a:t>20-year plan should include ALL maintenance and replacement items.  From squad cars and plow trucks to tuck pointing brickwork.</a:t>
            </a:r>
          </a:p>
          <a:p>
            <a:pPr marL="1090613" lvl="4" indent="-171450"/>
            <a:r>
              <a:rPr lang="en-US" sz="1400" dirty="0">
                <a:latin typeface="Times New Roman" panose="02020603050405020304" pitchFamily="18" charset="0"/>
                <a:cs typeface="Times New Roman" panose="02020603050405020304" pitchFamily="18" charset="0"/>
              </a:rPr>
              <a:t>Review annually and only replace when needed.  If equipment performs beyond expected useful life, move scheduled expense to following year and reevaluate.</a:t>
            </a:r>
          </a:p>
          <a:p>
            <a:pPr marL="633413" lvl="2" indent="-171450"/>
            <a:endParaRPr lang="en-US" sz="1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32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Considerations in Setting Levy</a:t>
            </a:r>
          </a:p>
        </p:txBody>
      </p:sp>
      <p:sp>
        <p:nvSpPr>
          <p:cNvPr id="3" name="Content Placeholder 2"/>
          <p:cNvSpPr>
            <a:spLocks noGrp="1"/>
          </p:cNvSpPr>
          <p:nvPr>
            <p:ph idx="1"/>
          </p:nvPr>
        </p:nvSpPr>
        <p:spPr/>
        <p:txBody>
          <a:bodyPr/>
          <a:lstStyle/>
          <a:p>
            <a:r>
              <a:rPr lang="en-US" dirty="0"/>
              <a:t>Capital Project Funding</a:t>
            </a:r>
          </a:p>
          <a:p>
            <a:pPr lvl="1"/>
            <a:r>
              <a:rPr lang="en-US" dirty="0"/>
              <a:t>Next 6 years of street projects identified in 2010 to begin in 2012</a:t>
            </a:r>
          </a:p>
          <a:p>
            <a:pPr lvl="1"/>
            <a:endParaRPr lang="en-US" dirty="0"/>
          </a:p>
          <a:p>
            <a:pPr marL="0" lvl="1" indent="227013"/>
            <a:r>
              <a:rPr lang="en-US" sz="2800" dirty="0"/>
              <a:t>Capital Maintenance/Replacement Funding</a:t>
            </a:r>
          </a:p>
          <a:p>
            <a:pPr marL="457200" lvl="2" indent="227013"/>
            <a:r>
              <a:rPr lang="en-US" sz="2400" dirty="0"/>
              <a:t>20-year cash flow analysis is presented, 35-40 years is monitored.</a:t>
            </a:r>
          </a:p>
          <a:p>
            <a:pPr marL="457200" lvl="2" indent="227013"/>
            <a:endParaRPr lang="en-US" sz="2400" dirty="0"/>
          </a:p>
          <a:p>
            <a:pPr marL="227013" lvl="2" indent="-227013"/>
            <a:r>
              <a:rPr lang="en-US" sz="2800" dirty="0"/>
              <a:t>Fund</a:t>
            </a:r>
            <a:r>
              <a:rPr lang="en-US" sz="2400" dirty="0"/>
              <a:t> </a:t>
            </a:r>
            <a:r>
              <a:rPr lang="en-US" sz="2800" dirty="0"/>
              <a:t>Balance</a:t>
            </a:r>
            <a:r>
              <a:rPr lang="en-US" sz="2400" dirty="0"/>
              <a:t> – </a:t>
            </a:r>
            <a:r>
              <a:rPr lang="en-US" sz="2800" dirty="0"/>
              <a:t>General Fund</a:t>
            </a:r>
          </a:p>
          <a:p>
            <a:pPr marL="684213" lvl="3" indent="-227013"/>
            <a:r>
              <a:rPr lang="en-US" sz="2400" dirty="0"/>
              <a:t>26k annual repayment to Liquor Fund for 2018 Improvements, 10 year repayment ends in 2029 budget year</a:t>
            </a:r>
          </a:p>
        </p:txBody>
      </p:sp>
    </p:spTree>
    <p:extLst>
      <p:ext uri="{BB962C8B-B14F-4D97-AF65-F5344CB8AC3E}">
        <p14:creationId xmlns:p14="http://schemas.microsoft.com/office/powerpoint/2010/main" val="280143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Proposed Levy</a:t>
            </a:r>
          </a:p>
        </p:txBody>
      </p:sp>
      <p:graphicFrame>
        <p:nvGraphicFramePr>
          <p:cNvPr id="6" name="Content Placeholder 5">
            <a:extLst>
              <a:ext uri="{FF2B5EF4-FFF2-40B4-BE49-F238E27FC236}">
                <a16:creationId xmlns:a16="http://schemas.microsoft.com/office/drawing/2014/main" id="{8B7EA598-21A4-407B-8E18-88A2B7ED791B}"/>
              </a:ext>
            </a:extLst>
          </p:cNvPr>
          <p:cNvGraphicFramePr>
            <a:graphicFrameLocks noGrp="1"/>
          </p:cNvGraphicFramePr>
          <p:nvPr>
            <p:ph idx="1"/>
            <p:extLst>
              <p:ext uri="{D42A27DB-BD31-4B8C-83A1-F6EECF244321}">
                <p14:modId xmlns:p14="http://schemas.microsoft.com/office/powerpoint/2010/main" val="2209010832"/>
              </p:ext>
            </p:extLst>
          </p:nvPr>
        </p:nvGraphicFramePr>
        <p:xfrm>
          <a:off x="2664903" y="1847676"/>
          <a:ext cx="6862194" cy="3162648"/>
        </p:xfrm>
        <a:graphic>
          <a:graphicData uri="http://schemas.openxmlformats.org/drawingml/2006/table">
            <a:tbl>
              <a:tblPr/>
              <a:tblGrid>
                <a:gridCol w="2549314">
                  <a:extLst>
                    <a:ext uri="{9D8B030D-6E8A-4147-A177-3AD203B41FA5}">
                      <a16:colId xmlns:a16="http://schemas.microsoft.com/office/drawing/2014/main" val="1814197132"/>
                    </a:ext>
                  </a:extLst>
                </a:gridCol>
                <a:gridCol w="1082586">
                  <a:extLst>
                    <a:ext uri="{9D8B030D-6E8A-4147-A177-3AD203B41FA5}">
                      <a16:colId xmlns:a16="http://schemas.microsoft.com/office/drawing/2014/main" val="3493165360"/>
                    </a:ext>
                  </a:extLst>
                </a:gridCol>
                <a:gridCol w="1082586">
                  <a:extLst>
                    <a:ext uri="{9D8B030D-6E8A-4147-A177-3AD203B41FA5}">
                      <a16:colId xmlns:a16="http://schemas.microsoft.com/office/drawing/2014/main" val="2425461069"/>
                    </a:ext>
                  </a:extLst>
                </a:gridCol>
                <a:gridCol w="1073854">
                  <a:extLst>
                    <a:ext uri="{9D8B030D-6E8A-4147-A177-3AD203B41FA5}">
                      <a16:colId xmlns:a16="http://schemas.microsoft.com/office/drawing/2014/main" val="3500756418"/>
                    </a:ext>
                  </a:extLst>
                </a:gridCol>
                <a:gridCol w="1073854">
                  <a:extLst>
                    <a:ext uri="{9D8B030D-6E8A-4147-A177-3AD203B41FA5}">
                      <a16:colId xmlns:a16="http://schemas.microsoft.com/office/drawing/2014/main" val="3052138464"/>
                    </a:ext>
                  </a:extLst>
                </a:gridCol>
              </a:tblGrid>
              <a:tr h="395331">
                <a:tc>
                  <a:txBody>
                    <a:bodyPr/>
                    <a:lstStyle/>
                    <a:p>
                      <a:pPr algn="l" fontAlgn="b"/>
                      <a:r>
                        <a:rPr lang="en-US" sz="1400" b="1" i="0" u="none" strike="noStrike" dirty="0">
                          <a:solidFill>
                            <a:srgbClr val="000000"/>
                          </a:solidFill>
                          <a:effectLst/>
                          <a:latin typeface="Calibri" panose="020F0502020204030204" pitchFamily="34" charset="0"/>
                        </a:rPr>
                        <a:t>LEVY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2024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2023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400" b="1" i="0" u="none" strike="noStrike" dirty="0">
                          <a:solidFill>
                            <a:srgbClr val="000000"/>
                          </a:solidFill>
                          <a:effectLst/>
                          <a:latin typeface="Calibri" panose="020F0502020204030204" pitchFamily="34" charset="0"/>
                        </a:rPr>
                        <a:t>CHANGE FROM PRIOR</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38682796"/>
                  </a:ext>
                </a:extLst>
              </a:tr>
              <a:tr h="395331">
                <a:tc>
                  <a:txBody>
                    <a:bodyPr/>
                    <a:lstStyle/>
                    <a:p>
                      <a:pPr algn="l" fontAlgn="b"/>
                      <a:r>
                        <a:rPr lang="en-US" sz="1400" b="1" i="0" u="none" strike="noStrike">
                          <a:solidFill>
                            <a:srgbClr val="000000"/>
                          </a:solidFill>
                          <a:effectLst/>
                          <a:latin typeface="Calibri" panose="020F0502020204030204" pitchFamily="34" charset="0"/>
                        </a:rPr>
                        <a:t>GENERAL FUND LEVY (101)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effectLst/>
                          <a:latin typeface="Calibri" panose="020F0502020204030204" pitchFamily="34" charset="0"/>
                        </a:rPr>
                        <a:t> $  2,704,784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a:solidFill>
                            <a:srgbClr val="000000"/>
                          </a:solidFill>
                          <a:effectLst/>
                          <a:latin typeface="Calibri" panose="020F0502020204030204" pitchFamily="34" charset="0"/>
                        </a:rPr>
                        <a:t> $  2,805,000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-3.57%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a:solidFill>
                            <a:srgbClr val="000000"/>
                          </a:solidFill>
                          <a:effectLst/>
                          <a:latin typeface="Calibri" panose="020F0502020204030204" pitchFamily="34" charset="0"/>
                        </a:rPr>
                        <a:t> $   (100,216)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44183958"/>
                  </a:ext>
                </a:extLst>
              </a:tr>
              <a:tr h="395331">
                <a:tc>
                  <a:txBody>
                    <a:bodyPr/>
                    <a:lstStyle/>
                    <a:p>
                      <a:pPr algn="l" fontAlgn="b"/>
                      <a:r>
                        <a:rPr lang="en-US" sz="1400" b="1" i="0" u="none" strike="noStrike">
                          <a:solidFill>
                            <a:srgbClr val="000000"/>
                          </a:solidFill>
                          <a:effectLst/>
                          <a:latin typeface="Calibri" panose="020F0502020204030204" pitchFamily="34" charset="0"/>
                        </a:rPr>
                        <a:t>CAPITAL MAINT. LEVY (920)</a:t>
                      </a:r>
                    </a:p>
                  </a:txBody>
                  <a:tcPr marL="0" marR="0" marT="0"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 $      360,000 </a:t>
                      </a:r>
                    </a:p>
                  </a:txBody>
                  <a:tcPr marL="0" marR="0" marT="0"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 $      177,500 </a:t>
                      </a:r>
                    </a:p>
                  </a:txBody>
                  <a:tcPr marL="0" marR="0" marT="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102.82%</a:t>
                      </a:r>
                    </a:p>
                  </a:txBody>
                  <a:tcPr marL="0" marR="0" marT="0"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 $      182,500 </a:t>
                      </a:r>
                    </a:p>
                  </a:txBody>
                  <a:tcPr marL="0" marR="0" marT="0" marB="0" anchor="b">
                    <a:lnL>
                      <a:noFill/>
                    </a:lnL>
                    <a:lnR>
                      <a:noFill/>
                    </a:lnR>
                    <a:lnT>
                      <a:noFill/>
                    </a:lnT>
                    <a:lnB>
                      <a:noFill/>
                    </a:lnB>
                  </a:tcPr>
                </a:tc>
                <a:extLst>
                  <a:ext uri="{0D108BD9-81ED-4DB2-BD59-A6C34878D82A}">
                    <a16:rowId xmlns:a16="http://schemas.microsoft.com/office/drawing/2014/main" val="798877854"/>
                  </a:ext>
                </a:extLst>
              </a:tr>
              <a:tr h="395331">
                <a:tc>
                  <a:txBody>
                    <a:bodyPr/>
                    <a:lstStyle/>
                    <a:p>
                      <a:pPr algn="l" fontAlgn="b"/>
                      <a:r>
                        <a:rPr lang="en-US" sz="1400" b="1" i="0" u="none" strike="noStrike">
                          <a:solidFill>
                            <a:srgbClr val="000000"/>
                          </a:solidFill>
                          <a:effectLst/>
                          <a:latin typeface="Calibri" panose="020F0502020204030204" pitchFamily="34" charset="0"/>
                        </a:rPr>
                        <a:t>STREET CONST. LEVY (425)</a:t>
                      </a:r>
                    </a:p>
                  </a:txBody>
                  <a:tcPr marL="0" marR="0" marT="0"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 $      319,000 </a:t>
                      </a:r>
                    </a:p>
                  </a:txBody>
                  <a:tcPr marL="0" marR="0" marT="0"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 $      307,000 </a:t>
                      </a:r>
                    </a:p>
                  </a:txBody>
                  <a:tcPr marL="0" marR="0" marT="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3.91%</a:t>
                      </a:r>
                    </a:p>
                  </a:txBody>
                  <a:tcPr marL="0" marR="0" marT="0"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 $        12,000 </a:t>
                      </a:r>
                    </a:p>
                  </a:txBody>
                  <a:tcPr marL="0" marR="0" marT="0" marB="0" anchor="b">
                    <a:lnL>
                      <a:noFill/>
                    </a:lnL>
                    <a:lnR>
                      <a:noFill/>
                    </a:lnR>
                    <a:lnT>
                      <a:noFill/>
                    </a:lnT>
                    <a:lnB>
                      <a:noFill/>
                    </a:lnB>
                  </a:tcPr>
                </a:tc>
                <a:extLst>
                  <a:ext uri="{0D108BD9-81ED-4DB2-BD59-A6C34878D82A}">
                    <a16:rowId xmlns:a16="http://schemas.microsoft.com/office/drawing/2014/main" val="3560456957"/>
                  </a:ext>
                </a:extLst>
              </a:tr>
              <a:tr h="395331">
                <a:tc>
                  <a:txBody>
                    <a:bodyPr/>
                    <a:lstStyle/>
                    <a:p>
                      <a:pPr algn="l" fontAlgn="b"/>
                      <a:r>
                        <a:rPr lang="en-US" sz="1400" b="1" i="0" u="none" strike="noStrike">
                          <a:solidFill>
                            <a:srgbClr val="000000"/>
                          </a:solidFill>
                          <a:effectLst/>
                          <a:latin typeface="Calibri" panose="020F0502020204030204" pitchFamily="34" charset="0"/>
                        </a:rPr>
                        <a:t>EDA LEVY (108)</a:t>
                      </a:r>
                    </a:p>
                  </a:txBody>
                  <a:tcPr marL="0" marR="0" marT="0"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 $      137,491 </a:t>
                      </a:r>
                    </a:p>
                  </a:txBody>
                  <a:tcPr marL="0" marR="0" marT="0"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 $      122,375 </a:t>
                      </a:r>
                    </a:p>
                  </a:txBody>
                  <a:tcPr marL="0" marR="0" marT="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12.35%</a:t>
                      </a:r>
                    </a:p>
                  </a:txBody>
                  <a:tcPr marL="0" marR="0" marT="0"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 $        15,116 </a:t>
                      </a:r>
                    </a:p>
                  </a:txBody>
                  <a:tcPr marL="0" marR="0" marT="0" marB="0" anchor="b">
                    <a:lnL>
                      <a:noFill/>
                    </a:lnL>
                    <a:lnR>
                      <a:noFill/>
                    </a:lnR>
                    <a:lnT>
                      <a:noFill/>
                    </a:lnT>
                    <a:lnB>
                      <a:noFill/>
                    </a:lnB>
                  </a:tcPr>
                </a:tc>
                <a:extLst>
                  <a:ext uri="{0D108BD9-81ED-4DB2-BD59-A6C34878D82A}">
                    <a16:rowId xmlns:a16="http://schemas.microsoft.com/office/drawing/2014/main" val="2583189456"/>
                  </a:ext>
                </a:extLst>
              </a:tr>
              <a:tr h="395331">
                <a:tc>
                  <a:txBody>
                    <a:bodyPr/>
                    <a:lstStyle/>
                    <a:p>
                      <a:pPr algn="l" fontAlgn="b"/>
                      <a:r>
                        <a:rPr lang="en-US" sz="1400" b="1" i="0" u="none" strike="noStrike" dirty="0">
                          <a:solidFill>
                            <a:srgbClr val="000000"/>
                          </a:solidFill>
                          <a:effectLst/>
                          <a:latin typeface="Calibri" panose="020F0502020204030204" pitchFamily="34" charset="0"/>
                        </a:rPr>
                        <a:t>ABATEMENT LEVY (101)</a:t>
                      </a:r>
                    </a:p>
                  </a:txBody>
                  <a:tcPr marL="0" marR="0" marT="0"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 $        13,925 </a:t>
                      </a:r>
                    </a:p>
                  </a:txBody>
                  <a:tcPr marL="0" marR="0" marT="0"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 $        14,112 </a:t>
                      </a:r>
                    </a:p>
                  </a:txBody>
                  <a:tcPr marL="0" marR="0" marT="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-1.32%</a:t>
                      </a:r>
                    </a:p>
                  </a:txBody>
                  <a:tcPr marL="0" marR="0" marT="0"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 $            (187)</a:t>
                      </a:r>
                    </a:p>
                  </a:txBody>
                  <a:tcPr marL="0" marR="0" marT="0" marB="0" anchor="b">
                    <a:lnL>
                      <a:noFill/>
                    </a:lnL>
                    <a:lnR>
                      <a:noFill/>
                    </a:lnR>
                    <a:lnT>
                      <a:noFill/>
                    </a:lnT>
                    <a:lnB>
                      <a:noFill/>
                    </a:lnB>
                  </a:tcPr>
                </a:tc>
                <a:extLst>
                  <a:ext uri="{0D108BD9-81ED-4DB2-BD59-A6C34878D82A}">
                    <a16:rowId xmlns:a16="http://schemas.microsoft.com/office/drawing/2014/main" val="236772836"/>
                  </a:ext>
                </a:extLst>
              </a:tr>
              <a:tr h="395331">
                <a:tc>
                  <a:txBody>
                    <a:bodyPr/>
                    <a:lstStyle/>
                    <a:p>
                      <a:pPr algn="l" fontAlgn="b"/>
                      <a:r>
                        <a:rPr lang="en-US" sz="1400" b="1" i="0" u="none" strike="noStrike">
                          <a:solidFill>
                            <a:srgbClr val="000000"/>
                          </a:solidFill>
                          <a:effectLst/>
                          <a:latin typeface="Calibri" panose="020F0502020204030204" pitchFamily="34" charset="0"/>
                        </a:rPr>
                        <a:t>DEBT SERVICE LEVY</a:t>
                      </a:r>
                    </a:p>
                  </a:txBody>
                  <a:tcPr marL="0" marR="0" marT="0"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 $      201,705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258,967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-22.11%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(57,262)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922533"/>
                  </a:ext>
                </a:extLst>
              </a:tr>
              <a:tr h="395331">
                <a:tc>
                  <a:txBody>
                    <a:bodyPr/>
                    <a:lstStyle/>
                    <a:p>
                      <a:pPr algn="l" fontAlgn="b"/>
                      <a:r>
                        <a:rPr lang="en-US" sz="1400" b="1" i="0" u="none" strike="noStrike">
                          <a:solidFill>
                            <a:srgbClr val="000000"/>
                          </a:solidFill>
                          <a:effectLst/>
                          <a:latin typeface="Calibri" panose="020F0502020204030204" pitchFamily="34" charset="0"/>
                        </a:rPr>
                        <a:t>TOTAL LEVY</a:t>
                      </a:r>
                    </a:p>
                  </a:txBody>
                  <a:tcPr marL="0" marR="0" marT="0"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 $  3,736,905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 $  3,684,954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1.41%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 $        51,951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027904810"/>
                  </a:ext>
                </a:extLst>
              </a:tr>
            </a:tbl>
          </a:graphicData>
        </a:graphic>
      </p:graphicFrame>
    </p:spTree>
    <p:extLst>
      <p:ext uri="{BB962C8B-B14F-4D97-AF65-F5344CB8AC3E}">
        <p14:creationId xmlns:p14="http://schemas.microsoft.com/office/powerpoint/2010/main" val="2358678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685"/>
            <a:ext cx="10515600" cy="810532"/>
          </a:xfrm>
        </p:spPr>
        <p:txBody>
          <a:bodyPr/>
          <a:lstStyle/>
          <a:p>
            <a:pPr algn="ctr"/>
            <a:r>
              <a:rPr lang="en-US" b="1" dirty="0">
                <a:latin typeface="Times New Roman" panose="02020603050405020304" pitchFamily="18" charset="0"/>
                <a:cs typeface="Times New Roman" panose="02020603050405020304" pitchFamily="18" charset="0"/>
              </a:rPr>
              <a:t>Levy History</a:t>
            </a:r>
          </a:p>
        </p:txBody>
      </p:sp>
      <p:graphicFrame>
        <p:nvGraphicFramePr>
          <p:cNvPr id="7" name="Content Placeholder 6">
            <a:extLst>
              <a:ext uri="{FF2B5EF4-FFF2-40B4-BE49-F238E27FC236}">
                <a16:creationId xmlns:a16="http://schemas.microsoft.com/office/drawing/2014/main" id="{00000000-0008-0000-0400-000006000000}"/>
              </a:ext>
            </a:extLst>
          </p:cNvPr>
          <p:cNvGraphicFramePr>
            <a:graphicFrameLocks noGrp="1"/>
          </p:cNvGraphicFramePr>
          <p:nvPr>
            <p:ph idx="1"/>
            <p:extLst>
              <p:ext uri="{D42A27DB-BD31-4B8C-83A1-F6EECF244321}">
                <p14:modId xmlns:p14="http://schemas.microsoft.com/office/powerpoint/2010/main" val="3043449038"/>
              </p:ext>
            </p:extLst>
          </p:nvPr>
        </p:nvGraphicFramePr>
        <p:xfrm>
          <a:off x="838200" y="1150217"/>
          <a:ext cx="10515600" cy="5026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656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067A-7202-45EC-B87D-D55BA3C49602}"/>
              </a:ext>
            </a:extLst>
          </p:cNvPr>
          <p:cNvSpPr>
            <a:spLocks noGrp="1"/>
          </p:cNvSpPr>
          <p:nvPr>
            <p:ph type="ctrTitle"/>
          </p:nvPr>
        </p:nvSpPr>
        <p:spPr/>
        <p:txBody>
          <a:bodyPr/>
          <a:lstStyle/>
          <a:p>
            <a:r>
              <a:rPr lang="en-US" b="1" dirty="0"/>
              <a:t>Levy or Tax Rate?</a:t>
            </a:r>
          </a:p>
        </p:txBody>
      </p:sp>
    </p:spTree>
    <p:extLst>
      <p:ext uri="{BB962C8B-B14F-4D97-AF65-F5344CB8AC3E}">
        <p14:creationId xmlns:p14="http://schemas.microsoft.com/office/powerpoint/2010/main" val="361382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65FE-C2A6-4F3B-9A55-D90070B6B74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ACTUAL 2022 DATA</a:t>
            </a:r>
            <a:endParaRPr lang="en-US" dirty="0"/>
          </a:p>
        </p:txBody>
      </p:sp>
      <p:graphicFrame>
        <p:nvGraphicFramePr>
          <p:cNvPr id="3" name="Table 4">
            <a:extLst>
              <a:ext uri="{FF2B5EF4-FFF2-40B4-BE49-F238E27FC236}">
                <a16:creationId xmlns:a16="http://schemas.microsoft.com/office/drawing/2014/main" id="{94135B7B-7656-498A-9CEC-6ECC7E9F19B9}"/>
              </a:ext>
            </a:extLst>
          </p:cNvPr>
          <p:cNvGraphicFramePr>
            <a:graphicFrameLocks/>
          </p:cNvGraphicFramePr>
          <p:nvPr>
            <p:extLst>
              <p:ext uri="{D42A27DB-BD31-4B8C-83A1-F6EECF244321}">
                <p14:modId xmlns:p14="http://schemas.microsoft.com/office/powerpoint/2010/main" val="2413126231"/>
              </p:ext>
            </p:extLst>
          </p:nvPr>
        </p:nvGraphicFramePr>
        <p:xfrm>
          <a:off x="838200" y="1825624"/>
          <a:ext cx="10515600" cy="42060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6845739"/>
                    </a:ext>
                  </a:extLst>
                </a:gridCol>
                <a:gridCol w="5257800">
                  <a:extLst>
                    <a:ext uri="{9D8B030D-6E8A-4147-A177-3AD203B41FA5}">
                      <a16:colId xmlns:a16="http://schemas.microsoft.com/office/drawing/2014/main" val="4266554343"/>
                    </a:ext>
                  </a:extLst>
                </a:gridCol>
              </a:tblGrid>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530352651"/>
                  </a:ext>
                </a:extLst>
              </a:tr>
              <a:tr h="701010">
                <a:tc>
                  <a:txBody>
                    <a:bodyPr/>
                    <a:lstStyle/>
                    <a:p>
                      <a:pPr algn="ctr"/>
                      <a:r>
                        <a:rPr lang="en-US" dirty="0"/>
                        <a:t>CITY A</a:t>
                      </a:r>
                    </a:p>
                  </a:txBody>
                  <a:tcPr/>
                </a:tc>
                <a:tc>
                  <a:txBody>
                    <a:bodyPr/>
                    <a:lstStyle/>
                    <a:p>
                      <a:pPr algn="ctr"/>
                      <a:r>
                        <a:rPr lang="en-US" dirty="0"/>
                        <a:t>CITY B</a:t>
                      </a:r>
                    </a:p>
                  </a:txBody>
                  <a:tcPr/>
                </a:tc>
                <a:extLst>
                  <a:ext uri="{0D108BD9-81ED-4DB2-BD59-A6C34878D82A}">
                    <a16:rowId xmlns:a16="http://schemas.microsoft.com/office/drawing/2014/main" val="900282708"/>
                  </a:ext>
                </a:extLst>
              </a:tr>
              <a:tr h="701010">
                <a:tc>
                  <a:txBody>
                    <a:bodyPr/>
                    <a:lstStyle/>
                    <a:p>
                      <a:pPr algn="ctr"/>
                      <a:r>
                        <a:rPr lang="en-US" dirty="0"/>
                        <a:t>152K LEVY</a:t>
                      </a:r>
                    </a:p>
                  </a:txBody>
                  <a:tcPr/>
                </a:tc>
                <a:tc>
                  <a:txBody>
                    <a:bodyPr/>
                    <a:lstStyle/>
                    <a:p>
                      <a:pPr algn="ctr"/>
                      <a:r>
                        <a:rPr lang="en-US" dirty="0"/>
                        <a:t>8.6M LEVY</a:t>
                      </a:r>
                    </a:p>
                  </a:txBody>
                  <a:tcPr/>
                </a:tc>
                <a:extLst>
                  <a:ext uri="{0D108BD9-81ED-4DB2-BD59-A6C34878D82A}">
                    <a16:rowId xmlns:a16="http://schemas.microsoft.com/office/drawing/2014/main" val="2168295870"/>
                  </a:ext>
                </a:extLst>
              </a:tr>
              <a:tr h="70101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245519700"/>
                  </a:ext>
                </a:extLst>
              </a:tr>
              <a:tr h="70101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354928627"/>
                  </a:ext>
                </a:extLst>
              </a:tr>
              <a:tr h="70101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563180561"/>
                  </a:ext>
                </a:extLst>
              </a:tr>
            </a:tbl>
          </a:graphicData>
        </a:graphic>
      </p:graphicFrame>
    </p:spTree>
    <p:extLst>
      <p:ext uri="{BB962C8B-B14F-4D97-AF65-F5344CB8AC3E}">
        <p14:creationId xmlns:p14="http://schemas.microsoft.com/office/powerpoint/2010/main" val="2421709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5E57-F8AD-46A8-B979-7BB78352D5C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ACTUAL 2022 DATA</a:t>
            </a:r>
            <a:endParaRPr lang="en-US" dirty="0"/>
          </a:p>
        </p:txBody>
      </p:sp>
      <p:graphicFrame>
        <p:nvGraphicFramePr>
          <p:cNvPr id="3" name="Table 4">
            <a:extLst>
              <a:ext uri="{FF2B5EF4-FFF2-40B4-BE49-F238E27FC236}">
                <a16:creationId xmlns:a16="http://schemas.microsoft.com/office/drawing/2014/main" id="{13B56E08-AD49-40FF-9BFD-EE6FC4AAC1D5}"/>
              </a:ext>
            </a:extLst>
          </p:cNvPr>
          <p:cNvGraphicFramePr>
            <a:graphicFrameLocks/>
          </p:cNvGraphicFramePr>
          <p:nvPr>
            <p:extLst>
              <p:ext uri="{D42A27DB-BD31-4B8C-83A1-F6EECF244321}">
                <p14:modId xmlns:p14="http://schemas.microsoft.com/office/powerpoint/2010/main" val="1630465456"/>
              </p:ext>
            </p:extLst>
          </p:nvPr>
        </p:nvGraphicFramePr>
        <p:xfrm>
          <a:off x="838200" y="1825624"/>
          <a:ext cx="10515600" cy="42060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6845739"/>
                    </a:ext>
                  </a:extLst>
                </a:gridCol>
                <a:gridCol w="5257800">
                  <a:extLst>
                    <a:ext uri="{9D8B030D-6E8A-4147-A177-3AD203B41FA5}">
                      <a16:colId xmlns:a16="http://schemas.microsoft.com/office/drawing/2014/main" val="4266554343"/>
                    </a:ext>
                  </a:extLst>
                </a:gridCol>
              </a:tblGrid>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530352651"/>
                  </a:ext>
                </a:extLst>
              </a:tr>
              <a:tr h="701010">
                <a:tc>
                  <a:txBody>
                    <a:bodyPr/>
                    <a:lstStyle/>
                    <a:p>
                      <a:pPr algn="ctr"/>
                      <a:r>
                        <a:rPr lang="en-US" dirty="0"/>
                        <a:t>CITY A</a:t>
                      </a:r>
                    </a:p>
                  </a:txBody>
                  <a:tcPr/>
                </a:tc>
                <a:tc>
                  <a:txBody>
                    <a:bodyPr/>
                    <a:lstStyle/>
                    <a:p>
                      <a:pPr algn="ctr"/>
                      <a:r>
                        <a:rPr lang="en-US" dirty="0"/>
                        <a:t>CITY B</a:t>
                      </a:r>
                    </a:p>
                  </a:txBody>
                  <a:tcPr/>
                </a:tc>
                <a:extLst>
                  <a:ext uri="{0D108BD9-81ED-4DB2-BD59-A6C34878D82A}">
                    <a16:rowId xmlns:a16="http://schemas.microsoft.com/office/drawing/2014/main" val="900282708"/>
                  </a:ext>
                </a:extLst>
              </a:tr>
              <a:tr h="701010">
                <a:tc>
                  <a:txBody>
                    <a:bodyPr/>
                    <a:lstStyle/>
                    <a:p>
                      <a:pPr algn="ctr"/>
                      <a:r>
                        <a:rPr lang="en-US" dirty="0">
                          <a:highlight>
                            <a:srgbClr val="FFFF00"/>
                          </a:highlight>
                        </a:rPr>
                        <a:t>152K LEVY</a:t>
                      </a:r>
                    </a:p>
                  </a:txBody>
                  <a:tcPr/>
                </a:tc>
                <a:tc>
                  <a:txBody>
                    <a:bodyPr/>
                    <a:lstStyle/>
                    <a:p>
                      <a:pPr algn="ctr"/>
                      <a:r>
                        <a:rPr lang="en-US" dirty="0"/>
                        <a:t>8.6M LEVY</a:t>
                      </a:r>
                    </a:p>
                  </a:txBody>
                  <a:tcPr/>
                </a:tc>
                <a:extLst>
                  <a:ext uri="{0D108BD9-81ED-4DB2-BD59-A6C34878D82A}">
                    <a16:rowId xmlns:a16="http://schemas.microsoft.com/office/drawing/2014/main" val="2168295870"/>
                  </a:ext>
                </a:extLst>
              </a:tr>
              <a:tr h="701010">
                <a:tc>
                  <a:txBody>
                    <a:bodyPr/>
                    <a:lstStyle/>
                    <a:p>
                      <a:pPr algn="ctr"/>
                      <a:r>
                        <a:rPr lang="en-US" dirty="0"/>
                        <a:t>297.8% TAX RATE</a:t>
                      </a:r>
                    </a:p>
                  </a:txBody>
                  <a:tcPr/>
                </a:tc>
                <a:tc>
                  <a:txBody>
                    <a:bodyPr/>
                    <a:lstStyle/>
                    <a:p>
                      <a:pPr algn="ctr"/>
                      <a:r>
                        <a:rPr lang="en-US" dirty="0"/>
                        <a:t>34.5% TAX RATE</a:t>
                      </a:r>
                    </a:p>
                  </a:txBody>
                  <a:tcPr/>
                </a:tc>
                <a:extLst>
                  <a:ext uri="{0D108BD9-81ED-4DB2-BD59-A6C34878D82A}">
                    <a16:rowId xmlns:a16="http://schemas.microsoft.com/office/drawing/2014/main" val="1245519700"/>
                  </a:ext>
                </a:extLst>
              </a:tr>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354928627"/>
                  </a:ext>
                </a:extLst>
              </a:tr>
              <a:tr h="70101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563180561"/>
                  </a:ext>
                </a:extLst>
              </a:tr>
            </a:tbl>
          </a:graphicData>
        </a:graphic>
      </p:graphicFrame>
    </p:spTree>
    <p:extLst>
      <p:ext uri="{BB962C8B-B14F-4D97-AF65-F5344CB8AC3E}">
        <p14:creationId xmlns:p14="http://schemas.microsoft.com/office/powerpoint/2010/main" val="2515724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8EA8-01A2-40C5-8BCD-6740064AC81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ACTUAL 2022 DATA</a:t>
            </a:r>
            <a:endParaRPr lang="en-US" dirty="0"/>
          </a:p>
        </p:txBody>
      </p:sp>
      <p:graphicFrame>
        <p:nvGraphicFramePr>
          <p:cNvPr id="3" name="Table 4">
            <a:extLst>
              <a:ext uri="{FF2B5EF4-FFF2-40B4-BE49-F238E27FC236}">
                <a16:creationId xmlns:a16="http://schemas.microsoft.com/office/drawing/2014/main" id="{078D6F23-2617-45A0-A832-A12EB6B7692F}"/>
              </a:ext>
            </a:extLst>
          </p:cNvPr>
          <p:cNvGraphicFramePr>
            <a:graphicFrameLocks/>
          </p:cNvGraphicFramePr>
          <p:nvPr>
            <p:extLst>
              <p:ext uri="{D42A27DB-BD31-4B8C-83A1-F6EECF244321}">
                <p14:modId xmlns:p14="http://schemas.microsoft.com/office/powerpoint/2010/main" val="3351562590"/>
              </p:ext>
            </p:extLst>
          </p:nvPr>
        </p:nvGraphicFramePr>
        <p:xfrm>
          <a:off x="838200" y="1825624"/>
          <a:ext cx="10515600" cy="42060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6845739"/>
                    </a:ext>
                  </a:extLst>
                </a:gridCol>
                <a:gridCol w="5257800">
                  <a:extLst>
                    <a:ext uri="{9D8B030D-6E8A-4147-A177-3AD203B41FA5}">
                      <a16:colId xmlns:a16="http://schemas.microsoft.com/office/drawing/2014/main" val="4266554343"/>
                    </a:ext>
                  </a:extLst>
                </a:gridCol>
              </a:tblGrid>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530352651"/>
                  </a:ext>
                </a:extLst>
              </a:tr>
              <a:tr h="701010">
                <a:tc>
                  <a:txBody>
                    <a:bodyPr/>
                    <a:lstStyle/>
                    <a:p>
                      <a:pPr algn="ctr"/>
                      <a:r>
                        <a:rPr lang="en-US" dirty="0"/>
                        <a:t>CITY A</a:t>
                      </a:r>
                    </a:p>
                  </a:txBody>
                  <a:tcPr/>
                </a:tc>
                <a:tc>
                  <a:txBody>
                    <a:bodyPr/>
                    <a:lstStyle/>
                    <a:p>
                      <a:pPr algn="ctr"/>
                      <a:r>
                        <a:rPr lang="en-US" dirty="0"/>
                        <a:t>CITY B</a:t>
                      </a:r>
                    </a:p>
                  </a:txBody>
                  <a:tcPr/>
                </a:tc>
                <a:extLst>
                  <a:ext uri="{0D108BD9-81ED-4DB2-BD59-A6C34878D82A}">
                    <a16:rowId xmlns:a16="http://schemas.microsoft.com/office/drawing/2014/main" val="900282708"/>
                  </a:ext>
                </a:extLst>
              </a:tr>
              <a:tr h="701010">
                <a:tc>
                  <a:txBody>
                    <a:bodyPr/>
                    <a:lstStyle/>
                    <a:p>
                      <a:pPr algn="ctr"/>
                      <a:r>
                        <a:rPr lang="en-US" dirty="0">
                          <a:highlight>
                            <a:srgbClr val="FFFF00"/>
                          </a:highlight>
                        </a:rPr>
                        <a:t>152K LEVY</a:t>
                      </a:r>
                    </a:p>
                  </a:txBody>
                  <a:tcPr/>
                </a:tc>
                <a:tc>
                  <a:txBody>
                    <a:bodyPr/>
                    <a:lstStyle/>
                    <a:p>
                      <a:pPr algn="ctr"/>
                      <a:r>
                        <a:rPr lang="en-US" dirty="0"/>
                        <a:t>8.6M LEVY</a:t>
                      </a:r>
                    </a:p>
                  </a:txBody>
                  <a:tcPr/>
                </a:tc>
                <a:extLst>
                  <a:ext uri="{0D108BD9-81ED-4DB2-BD59-A6C34878D82A}">
                    <a16:rowId xmlns:a16="http://schemas.microsoft.com/office/drawing/2014/main" val="2168295870"/>
                  </a:ext>
                </a:extLst>
              </a:tr>
              <a:tr h="701010">
                <a:tc>
                  <a:txBody>
                    <a:bodyPr/>
                    <a:lstStyle/>
                    <a:p>
                      <a:pPr algn="ctr"/>
                      <a:r>
                        <a:rPr lang="en-US" dirty="0"/>
                        <a:t>297.8% TAX RATE</a:t>
                      </a:r>
                    </a:p>
                  </a:txBody>
                  <a:tcPr/>
                </a:tc>
                <a:tc>
                  <a:txBody>
                    <a:bodyPr/>
                    <a:lstStyle/>
                    <a:p>
                      <a:pPr algn="ctr"/>
                      <a:r>
                        <a:rPr lang="en-US" dirty="0">
                          <a:highlight>
                            <a:srgbClr val="FFFF00"/>
                          </a:highlight>
                        </a:rPr>
                        <a:t>34.5% TAX RATE</a:t>
                      </a:r>
                    </a:p>
                  </a:txBody>
                  <a:tcPr/>
                </a:tc>
                <a:extLst>
                  <a:ext uri="{0D108BD9-81ED-4DB2-BD59-A6C34878D82A}">
                    <a16:rowId xmlns:a16="http://schemas.microsoft.com/office/drawing/2014/main" val="1245519700"/>
                  </a:ext>
                </a:extLst>
              </a:tr>
              <a:tr h="701010">
                <a:tc>
                  <a:txBody>
                    <a:bodyPr/>
                    <a:lstStyle/>
                    <a:p>
                      <a:pPr algn="ctr"/>
                      <a:r>
                        <a:rPr lang="en-US" dirty="0"/>
                        <a:t>79K MARKET VALUE</a:t>
                      </a:r>
                    </a:p>
                  </a:txBody>
                  <a:tcPr/>
                </a:tc>
                <a:tc>
                  <a:txBody>
                    <a:bodyPr/>
                    <a:lstStyle/>
                    <a:p>
                      <a:pPr algn="ctr"/>
                      <a:r>
                        <a:rPr lang="en-US" dirty="0"/>
                        <a:t>350K MARKET VALUE</a:t>
                      </a:r>
                    </a:p>
                  </a:txBody>
                  <a:tcPr/>
                </a:tc>
                <a:extLst>
                  <a:ext uri="{0D108BD9-81ED-4DB2-BD59-A6C34878D82A}">
                    <a16:rowId xmlns:a16="http://schemas.microsoft.com/office/drawing/2014/main" val="1354928627"/>
                  </a:ext>
                </a:extLst>
              </a:tr>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563180561"/>
                  </a:ext>
                </a:extLst>
              </a:tr>
            </a:tbl>
          </a:graphicData>
        </a:graphic>
      </p:graphicFrame>
    </p:spTree>
    <p:extLst>
      <p:ext uri="{BB962C8B-B14F-4D97-AF65-F5344CB8AC3E}">
        <p14:creationId xmlns:p14="http://schemas.microsoft.com/office/powerpoint/2010/main" val="1294527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1ED5-C613-47C4-80E2-6873E799F9C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ACTUAL 2022 DATA</a:t>
            </a:r>
            <a:endParaRPr lang="en-US" dirty="0"/>
          </a:p>
        </p:txBody>
      </p:sp>
      <p:graphicFrame>
        <p:nvGraphicFramePr>
          <p:cNvPr id="3" name="Table 4">
            <a:extLst>
              <a:ext uri="{FF2B5EF4-FFF2-40B4-BE49-F238E27FC236}">
                <a16:creationId xmlns:a16="http://schemas.microsoft.com/office/drawing/2014/main" id="{FC6C0BB0-8FEF-4B87-93F0-B63B8596CBBE}"/>
              </a:ext>
            </a:extLst>
          </p:cNvPr>
          <p:cNvGraphicFramePr>
            <a:graphicFrameLocks/>
          </p:cNvGraphicFramePr>
          <p:nvPr>
            <p:extLst>
              <p:ext uri="{D42A27DB-BD31-4B8C-83A1-F6EECF244321}">
                <p14:modId xmlns:p14="http://schemas.microsoft.com/office/powerpoint/2010/main" val="1102782362"/>
              </p:ext>
            </p:extLst>
          </p:nvPr>
        </p:nvGraphicFramePr>
        <p:xfrm>
          <a:off x="838200" y="1825624"/>
          <a:ext cx="10515600" cy="42060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6845739"/>
                    </a:ext>
                  </a:extLst>
                </a:gridCol>
                <a:gridCol w="5257800">
                  <a:extLst>
                    <a:ext uri="{9D8B030D-6E8A-4147-A177-3AD203B41FA5}">
                      <a16:colId xmlns:a16="http://schemas.microsoft.com/office/drawing/2014/main" val="4266554343"/>
                    </a:ext>
                  </a:extLst>
                </a:gridCol>
              </a:tblGrid>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530352651"/>
                  </a:ext>
                </a:extLst>
              </a:tr>
              <a:tr h="701010">
                <a:tc>
                  <a:txBody>
                    <a:bodyPr/>
                    <a:lstStyle/>
                    <a:p>
                      <a:pPr algn="ctr"/>
                      <a:r>
                        <a:rPr lang="en-US" dirty="0"/>
                        <a:t>CITY A</a:t>
                      </a:r>
                    </a:p>
                  </a:txBody>
                  <a:tcPr/>
                </a:tc>
                <a:tc>
                  <a:txBody>
                    <a:bodyPr/>
                    <a:lstStyle/>
                    <a:p>
                      <a:pPr algn="ctr"/>
                      <a:r>
                        <a:rPr lang="en-US" dirty="0"/>
                        <a:t>CITY B</a:t>
                      </a:r>
                    </a:p>
                  </a:txBody>
                  <a:tcPr/>
                </a:tc>
                <a:extLst>
                  <a:ext uri="{0D108BD9-81ED-4DB2-BD59-A6C34878D82A}">
                    <a16:rowId xmlns:a16="http://schemas.microsoft.com/office/drawing/2014/main" val="900282708"/>
                  </a:ext>
                </a:extLst>
              </a:tr>
              <a:tr h="701010">
                <a:tc>
                  <a:txBody>
                    <a:bodyPr/>
                    <a:lstStyle/>
                    <a:p>
                      <a:pPr algn="ctr"/>
                      <a:r>
                        <a:rPr lang="en-US" dirty="0">
                          <a:highlight>
                            <a:srgbClr val="FFFF00"/>
                          </a:highlight>
                        </a:rPr>
                        <a:t>152K LEVY</a:t>
                      </a:r>
                    </a:p>
                  </a:txBody>
                  <a:tcPr/>
                </a:tc>
                <a:tc>
                  <a:txBody>
                    <a:bodyPr/>
                    <a:lstStyle/>
                    <a:p>
                      <a:pPr algn="ctr"/>
                      <a:r>
                        <a:rPr lang="en-US" dirty="0"/>
                        <a:t>8.6M LEVY</a:t>
                      </a:r>
                    </a:p>
                  </a:txBody>
                  <a:tcPr/>
                </a:tc>
                <a:extLst>
                  <a:ext uri="{0D108BD9-81ED-4DB2-BD59-A6C34878D82A}">
                    <a16:rowId xmlns:a16="http://schemas.microsoft.com/office/drawing/2014/main" val="2168295870"/>
                  </a:ext>
                </a:extLst>
              </a:tr>
              <a:tr h="701010">
                <a:tc>
                  <a:txBody>
                    <a:bodyPr/>
                    <a:lstStyle/>
                    <a:p>
                      <a:pPr algn="ctr"/>
                      <a:r>
                        <a:rPr lang="en-US" dirty="0"/>
                        <a:t>297.8% TAX RATE</a:t>
                      </a:r>
                    </a:p>
                  </a:txBody>
                  <a:tcPr/>
                </a:tc>
                <a:tc>
                  <a:txBody>
                    <a:bodyPr/>
                    <a:lstStyle/>
                    <a:p>
                      <a:pPr algn="ctr"/>
                      <a:r>
                        <a:rPr lang="en-US" dirty="0">
                          <a:highlight>
                            <a:srgbClr val="FFFF00"/>
                          </a:highlight>
                        </a:rPr>
                        <a:t>34.5% TAX RATE</a:t>
                      </a:r>
                    </a:p>
                  </a:txBody>
                  <a:tcPr/>
                </a:tc>
                <a:extLst>
                  <a:ext uri="{0D108BD9-81ED-4DB2-BD59-A6C34878D82A}">
                    <a16:rowId xmlns:a16="http://schemas.microsoft.com/office/drawing/2014/main" val="1245519700"/>
                  </a:ext>
                </a:extLst>
              </a:tr>
              <a:tr h="701010">
                <a:tc>
                  <a:txBody>
                    <a:bodyPr/>
                    <a:lstStyle/>
                    <a:p>
                      <a:pPr algn="ctr"/>
                      <a:r>
                        <a:rPr lang="en-US" dirty="0">
                          <a:highlight>
                            <a:srgbClr val="FFFF00"/>
                          </a:highlight>
                        </a:rPr>
                        <a:t>79K MARKET VALUE</a:t>
                      </a:r>
                    </a:p>
                  </a:txBody>
                  <a:tcPr/>
                </a:tc>
                <a:tc>
                  <a:txBody>
                    <a:bodyPr/>
                    <a:lstStyle/>
                    <a:p>
                      <a:pPr algn="ctr"/>
                      <a:r>
                        <a:rPr lang="en-US" dirty="0"/>
                        <a:t>350K MARKET VALUE</a:t>
                      </a:r>
                    </a:p>
                  </a:txBody>
                  <a:tcPr/>
                </a:tc>
                <a:extLst>
                  <a:ext uri="{0D108BD9-81ED-4DB2-BD59-A6C34878D82A}">
                    <a16:rowId xmlns:a16="http://schemas.microsoft.com/office/drawing/2014/main" val="1354928627"/>
                  </a:ext>
                </a:extLst>
              </a:tr>
              <a:tr h="70101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563180561"/>
                  </a:ext>
                </a:extLst>
              </a:tr>
            </a:tbl>
          </a:graphicData>
        </a:graphic>
      </p:graphicFrame>
    </p:spTree>
    <p:extLst>
      <p:ext uri="{BB962C8B-B14F-4D97-AF65-F5344CB8AC3E}">
        <p14:creationId xmlns:p14="http://schemas.microsoft.com/office/powerpoint/2010/main" val="3623996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13F3-E7EC-402D-A7AF-5523344C1EF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ACTUAL 2022 DATA</a:t>
            </a:r>
            <a:endParaRPr lang="en-US" dirty="0"/>
          </a:p>
        </p:txBody>
      </p:sp>
      <p:graphicFrame>
        <p:nvGraphicFramePr>
          <p:cNvPr id="3" name="Table 4">
            <a:extLst>
              <a:ext uri="{FF2B5EF4-FFF2-40B4-BE49-F238E27FC236}">
                <a16:creationId xmlns:a16="http://schemas.microsoft.com/office/drawing/2014/main" id="{8CDDD494-F368-49CF-91F7-C6783636E285}"/>
              </a:ext>
            </a:extLst>
          </p:cNvPr>
          <p:cNvGraphicFramePr>
            <a:graphicFrameLocks/>
          </p:cNvGraphicFramePr>
          <p:nvPr>
            <p:extLst>
              <p:ext uri="{D42A27DB-BD31-4B8C-83A1-F6EECF244321}">
                <p14:modId xmlns:p14="http://schemas.microsoft.com/office/powerpoint/2010/main" val="52261837"/>
              </p:ext>
            </p:extLst>
          </p:nvPr>
        </p:nvGraphicFramePr>
        <p:xfrm>
          <a:off x="838200" y="1825624"/>
          <a:ext cx="10515600" cy="42060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6845739"/>
                    </a:ext>
                  </a:extLst>
                </a:gridCol>
                <a:gridCol w="5257800">
                  <a:extLst>
                    <a:ext uri="{9D8B030D-6E8A-4147-A177-3AD203B41FA5}">
                      <a16:colId xmlns:a16="http://schemas.microsoft.com/office/drawing/2014/main" val="4266554343"/>
                    </a:ext>
                  </a:extLst>
                </a:gridCol>
              </a:tblGrid>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530352651"/>
                  </a:ext>
                </a:extLst>
              </a:tr>
              <a:tr h="701010">
                <a:tc>
                  <a:txBody>
                    <a:bodyPr/>
                    <a:lstStyle/>
                    <a:p>
                      <a:pPr algn="ctr"/>
                      <a:r>
                        <a:rPr lang="en-US" dirty="0"/>
                        <a:t>CITY A</a:t>
                      </a:r>
                    </a:p>
                  </a:txBody>
                  <a:tcPr/>
                </a:tc>
                <a:tc>
                  <a:txBody>
                    <a:bodyPr/>
                    <a:lstStyle/>
                    <a:p>
                      <a:pPr algn="ctr"/>
                      <a:r>
                        <a:rPr lang="en-US" dirty="0"/>
                        <a:t>CITY B</a:t>
                      </a:r>
                    </a:p>
                  </a:txBody>
                  <a:tcPr/>
                </a:tc>
                <a:extLst>
                  <a:ext uri="{0D108BD9-81ED-4DB2-BD59-A6C34878D82A}">
                    <a16:rowId xmlns:a16="http://schemas.microsoft.com/office/drawing/2014/main" val="900282708"/>
                  </a:ext>
                </a:extLst>
              </a:tr>
              <a:tr h="701010">
                <a:tc>
                  <a:txBody>
                    <a:bodyPr/>
                    <a:lstStyle/>
                    <a:p>
                      <a:pPr algn="ctr"/>
                      <a:r>
                        <a:rPr lang="en-US" dirty="0">
                          <a:highlight>
                            <a:srgbClr val="FFFF00"/>
                          </a:highlight>
                        </a:rPr>
                        <a:t>152K LEVY</a:t>
                      </a:r>
                    </a:p>
                  </a:txBody>
                  <a:tcPr/>
                </a:tc>
                <a:tc>
                  <a:txBody>
                    <a:bodyPr/>
                    <a:lstStyle/>
                    <a:p>
                      <a:pPr algn="ctr"/>
                      <a:r>
                        <a:rPr lang="en-US" dirty="0"/>
                        <a:t>8.6M LEVY</a:t>
                      </a:r>
                    </a:p>
                  </a:txBody>
                  <a:tcPr/>
                </a:tc>
                <a:extLst>
                  <a:ext uri="{0D108BD9-81ED-4DB2-BD59-A6C34878D82A}">
                    <a16:rowId xmlns:a16="http://schemas.microsoft.com/office/drawing/2014/main" val="2168295870"/>
                  </a:ext>
                </a:extLst>
              </a:tr>
              <a:tr h="701010">
                <a:tc>
                  <a:txBody>
                    <a:bodyPr/>
                    <a:lstStyle/>
                    <a:p>
                      <a:pPr algn="ctr"/>
                      <a:r>
                        <a:rPr lang="en-US" dirty="0"/>
                        <a:t>297.8% TAX RATE</a:t>
                      </a:r>
                    </a:p>
                  </a:txBody>
                  <a:tcPr/>
                </a:tc>
                <a:tc>
                  <a:txBody>
                    <a:bodyPr/>
                    <a:lstStyle/>
                    <a:p>
                      <a:pPr algn="ctr"/>
                      <a:r>
                        <a:rPr lang="en-US" dirty="0">
                          <a:highlight>
                            <a:srgbClr val="FFFF00"/>
                          </a:highlight>
                        </a:rPr>
                        <a:t>34.5% TAX RATE</a:t>
                      </a:r>
                    </a:p>
                  </a:txBody>
                  <a:tcPr/>
                </a:tc>
                <a:extLst>
                  <a:ext uri="{0D108BD9-81ED-4DB2-BD59-A6C34878D82A}">
                    <a16:rowId xmlns:a16="http://schemas.microsoft.com/office/drawing/2014/main" val="1245519700"/>
                  </a:ext>
                </a:extLst>
              </a:tr>
              <a:tr h="701010">
                <a:tc>
                  <a:txBody>
                    <a:bodyPr/>
                    <a:lstStyle/>
                    <a:p>
                      <a:pPr algn="ctr"/>
                      <a:r>
                        <a:rPr lang="en-US" dirty="0">
                          <a:highlight>
                            <a:srgbClr val="FFFF00"/>
                          </a:highlight>
                        </a:rPr>
                        <a:t>79K MARKET VALUE</a:t>
                      </a:r>
                    </a:p>
                  </a:txBody>
                  <a:tcPr/>
                </a:tc>
                <a:tc>
                  <a:txBody>
                    <a:bodyPr/>
                    <a:lstStyle/>
                    <a:p>
                      <a:pPr algn="ctr"/>
                      <a:r>
                        <a:rPr lang="en-US" dirty="0"/>
                        <a:t>350K MARKET VALUE</a:t>
                      </a:r>
                    </a:p>
                  </a:txBody>
                  <a:tcPr/>
                </a:tc>
                <a:extLst>
                  <a:ext uri="{0D108BD9-81ED-4DB2-BD59-A6C34878D82A}">
                    <a16:rowId xmlns:a16="http://schemas.microsoft.com/office/drawing/2014/main" val="1354928627"/>
                  </a:ext>
                </a:extLst>
              </a:tr>
              <a:tr h="701010">
                <a:tc>
                  <a:txBody>
                    <a:bodyPr/>
                    <a:lstStyle/>
                    <a:p>
                      <a:pPr algn="ctr"/>
                      <a:endParaRPr lang="en-US"/>
                    </a:p>
                  </a:txBody>
                  <a:tcPr/>
                </a:tc>
                <a:tc>
                  <a:txBody>
                    <a:bodyPr/>
                    <a:lstStyle/>
                    <a:p>
                      <a:pPr algn="ctr"/>
                      <a:r>
                        <a:rPr lang="en-US" dirty="0"/>
                        <a:t>2022 CITY TAX</a:t>
                      </a:r>
                    </a:p>
                    <a:p>
                      <a:pPr algn="ctr"/>
                      <a:r>
                        <a:rPr lang="en-US" dirty="0"/>
                        <a:t>$1,193</a:t>
                      </a:r>
                    </a:p>
                  </a:txBody>
                  <a:tcPr/>
                </a:tc>
                <a:extLst>
                  <a:ext uri="{0D108BD9-81ED-4DB2-BD59-A6C34878D82A}">
                    <a16:rowId xmlns:a16="http://schemas.microsoft.com/office/drawing/2014/main" val="3563180561"/>
                  </a:ext>
                </a:extLst>
              </a:tr>
            </a:tbl>
          </a:graphicData>
        </a:graphic>
      </p:graphicFrame>
    </p:spTree>
    <p:extLst>
      <p:ext uri="{BB962C8B-B14F-4D97-AF65-F5344CB8AC3E}">
        <p14:creationId xmlns:p14="http://schemas.microsoft.com/office/powerpoint/2010/main" val="361619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 Input / Discussion</a:t>
            </a:r>
          </a:p>
        </p:txBody>
      </p:sp>
      <p:sp>
        <p:nvSpPr>
          <p:cNvPr id="3" name="Content Placeholder 2"/>
          <p:cNvSpPr>
            <a:spLocks noGrp="1"/>
          </p:cNvSpPr>
          <p:nvPr>
            <p:ph idx="1"/>
          </p:nvPr>
        </p:nvSpPr>
        <p:spPr/>
        <p:txBody>
          <a:bodyPr>
            <a:normAutofit lnSpcReduction="10000"/>
          </a:bodyPr>
          <a:lstStyle/>
          <a:p>
            <a:pPr marL="0" indent="0">
              <a:buNone/>
            </a:pPr>
            <a:r>
              <a:rPr lang="en-US" dirty="0"/>
              <a:t>The Minnesota Department of Revenue provides the following guidance regarding tonight’s meeting:</a:t>
            </a:r>
          </a:p>
          <a:p>
            <a:pPr marL="0" indent="0">
              <a:buNone/>
            </a:pPr>
            <a:endParaRPr lang="en-US" sz="1200" dirty="0"/>
          </a:p>
          <a:p>
            <a:pPr marL="0" indent="0">
              <a:buNone/>
            </a:pPr>
            <a:r>
              <a:rPr lang="en-US" sz="1600" u="sng" dirty="0"/>
              <a:t>Final Levy cannot exceed Preliminary Levy</a:t>
            </a:r>
          </a:p>
          <a:p>
            <a:pPr marL="0" indent="0">
              <a:buNone/>
            </a:pPr>
            <a:r>
              <a:rPr lang="en-US" sz="1400" dirty="0"/>
              <a:t>State Statute 275.065 </a:t>
            </a:r>
            <a:r>
              <a:rPr lang="en-US" sz="1400" dirty="0" err="1"/>
              <a:t>Subd</a:t>
            </a:r>
            <a:r>
              <a:rPr lang="en-US" sz="1400" dirty="0"/>
              <a:t>. 6. - Adoption of budget and levy. (a) The property tax levy certified under section 275.07 by a city of any population, county, metropolitan special taxing district, regional library district, or school district must not exceed the proposed levy determined under subdivision 1</a:t>
            </a:r>
          </a:p>
          <a:p>
            <a:pPr marL="0" indent="0">
              <a:buNone/>
            </a:pPr>
            <a:endParaRPr lang="en-US" sz="1200" dirty="0"/>
          </a:p>
          <a:p>
            <a:pPr marL="0" indent="0">
              <a:buNone/>
            </a:pPr>
            <a:r>
              <a:rPr lang="en-US" sz="1600" u="sng" dirty="0"/>
              <a:t>Discuss budget and proposed property tax</a:t>
            </a:r>
          </a:p>
          <a:p>
            <a:pPr marL="0" indent="0">
              <a:buNone/>
            </a:pPr>
            <a:r>
              <a:rPr lang="en-US" sz="1400" dirty="0"/>
              <a:t>The proposed property tax levy for the taxes payable year 2024 and the proposed budget for the taxes payable year 2024, must be discussed at the public meeting.</a:t>
            </a:r>
          </a:p>
          <a:p>
            <a:pPr marL="0" indent="0">
              <a:buNone/>
            </a:pPr>
            <a:endParaRPr lang="en-US" sz="1200" dirty="0"/>
          </a:p>
          <a:p>
            <a:pPr marL="0" indent="0">
              <a:buNone/>
            </a:pPr>
            <a:r>
              <a:rPr lang="en-US" sz="1600" u="sng" dirty="0"/>
              <a:t>Public comment and questions</a:t>
            </a:r>
          </a:p>
          <a:p>
            <a:pPr marL="0" indent="0">
              <a:buNone/>
            </a:pPr>
            <a:r>
              <a:rPr lang="en-US" sz="1400" dirty="0"/>
              <a:t>The public must be given a reasonable amount of time to comment on the proposed property tax levy and budget and to ask questions. Robert’s Rules of Order may be used to govern the conduct of the meeting.</a:t>
            </a:r>
          </a:p>
        </p:txBody>
      </p:sp>
    </p:spTree>
    <p:extLst>
      <p:ext uri="{BB962C8B-B14F-4D97-AF65-F5344CB8AC3E}">
        <p14:creationId xmlns:p14="http://schemas.microsoft.com/office/powerpoint/2010/main" val="2075738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E1A6-A25A-4290-A314-980EFEBE229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ACTUAL 2022 DATA</a:t>
            </a:r>
            <a:endParaRPr lang="en-US" dirty="0"/>
          </a:p>
        </p:txBody>
      </p:sp>
      <p:graphicFrame>
        <p:nvGraphicFramePr>
          <p:cNvPr id="3" name="Table 4">
            <a:extLst>
              <a:ext uri="{FF2B5EF4-FFF2-40B4-BE49-F238E27FC236}">
                <a16:creationId xmlns:a16="http://schemas.microsoft.com/office/drawing/2014/main" id="{8C32A8ED-3678-4055-92F9-A373AFF96891}"/>
              </a:ext>
            </a:extLst>
          </p:cNvPr>
          <p:cNvGraphicFramePr>
            <a:graphicFrameLocks/>
          </p:cNvGraphicFramePr>
          <p:nvPr>
            <p:extLst>
              <p:ext uri="{D42A27DB-BD31-4B8C-83A1-F6EECF244321}">
                <p14:modId xmlns:p14="http://schemas.microsoft.com/office/powerpoint/2010/main" val="545022669"/>
              </p:ext>
            </p:extLst>
          </p:nvPr>
        </p:nvGraphicFramePr>
        <p:xfrm>
          <a:off x="838200" y="1825624"/>
          <a:ext cx="10515600" cy="42060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6845739"/>
                    </a:ext>
                  </a:extLst>
                </a:gridCol>
                <a:gridCol w="5257800">
                  <a:extLst>
                    <a:ext uri="{9D8B030D-6E8A-4147-A177-3AD203B41FA5}">
                      <a16:colId xmlns:a16="http://schemas.microsoft.com/office/drawing/2014/main" val="4266554343"/>
                    </a:ext>
                  </a:extLst>
                </a:gridCol>
              </a:tblGrid>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530352651"/>
                  </a:ext>
                </a:extLst>
              </a:tr>
              <a:tr h="701010">
                <a:tc>
                  <a:txBody>
                    <a:bodyPr/>
                    <a:lstStyle/>
                    <a:p>
                      <a:pPr algn="ctr"/>
                      <a:r>
                        <a:rPr lang="en-US" dirty="0"/>
                        <a:t>CITY A</a:t>
                      </a:r>
                    </a:p>
                  </a:txBody>
                  <a:tcPr/>
                </a:tc>
                <a:tc>
                  <a:txBody>
                    <a:bodyPr/>
                    <a:lstStyle/>
                    <a:p>
                      <a:pPr algn="ctr"/>
                      <a:r>
                        <a:rPr lang="en-US" dirty="0"/>
                        <a:t>CITY B</a:t>
                      </a:r>
                    </a:p>
                  </a:txBody>
                  <a:tcPr/>
                </a:tc>
                <a:extLst>
                  <a:ext uri="{0D108BD9-81ED-4DB2-BD59-A6C34878D82A}">
                    <a16:rowId xmlns:a16="http://schemas.microsoft.com/office/drawing/2014/main" val="900282708"/>
                  </a:ext>
                </a:extLst>
              </a:tr>
              <a:tr h="701010">
                <a:tc>
                  <a:txBody>
                    <a:bodyPr/>
                    <a:lstStyle/>
                    <a:p>
                      <a:pPr algn="ctr"/>
                      <a:r>
                        <a:rPr lang="en-US" dirty="0">
                          <a:highlight>
                            <a:srgbClr val="FFFF00"/>
                          </a:highlight>
                        </a:rPr>
                        <a:t>152K LEVY</a:t>
                      </a:r>
                    </a:p>
                  </a:txBody>
                  <a:tcPr/>
                </a:tc>
                <a:tc>
                  <a:txBody>
                    <a:bodyPr/>
                    <a:lstStyle/>
                    <a:p>
                      <a:pPr algn="ctr"/>
                      <a:r>
                        <a:rPr lang="en-US" dirty="0"/>
                        <a:t>8.6M LEVY</a:t>
                      </a:r>
                    </a:p>
                  </a:txBody>
                  <a:tcPr/>
                </a:tc>
                <a:extLst>
                  <a:ext uri="{0D108BD9-81ED-4DB2-BD59-A6C34878D82A}">
                    <a16:rowId xmlns:a16="http://schemas.microsoft.com/office/drawing/2014/main" val="2168295870"/>
                  </a:ext>
                </a:extLst>
              </a:tr>
              <a:tr h="701010">
                <a:tc>
                  <a:txBody>
                    <a:bodyPr/>
                    <a:lstStyle/>
                    <a:p>
                      <a:pPr algn="ctr"/>
                      <a:r>
                        <a:rPr lang="en-US" dirty="0"/>
                        <a:t>297.8% TAX RATE</a:t>
                      </a:r>
                    </a:p>
                  </a:txBody>
                  <a:tcPr/>
                </a:tc>
                <a:tc>
                  <a:txBody>
                    <a:bodyPr/>
                    <a:lstStyle/>
                    <a:p>
                      <a:pPr algn="ctr"/>
                      <a:r>
                        <a:rPr lang="en-US" dirty="0">
                          <a:highlight>
                            <a:srgbClr val="FFFF00"/>
                          </a:highlight>
                        </a:rPr>
                        <a:t>34.5% TAX RATE</a:t>
                      </a:r>
                    </a:p>
                  </a:txBody>
                  <a:tcPr/>
                </a:tc>
                <a:extLst>
                  <a:ext uri="{0D108BD9-81ED-4DB2-BD59-A6C34878D82A}">
                    <a16:rowId xmlns:a16="http://schemas.microsoft.com/office/drawing/2014/main" val="1245519700"/>
                  </a:ext>
                </a:extLst>
              </a:tr>
              <a:tr h="701010">
                <a:tc>
                  <a:txBody>
                    <a:bodyPr/>
                    <a:lstStyle/>
                    <a:p>
                      <a:pPr algn="ctr"/>
                      <a:r>
                        <a:rPr lang="en-US" dirty="0">
                          <a:highlight>
                            <a:srgbClr val="FFFF00"/>
                          </a:highlight>
                        </a:rPr>
                        <a:t>79K MARKET VALUE</a:t>
                      </a:r>
                    </a:p>
                  </a:txBody>
                  <a:tcPr/>
                </a:tc>
                <a:tc>
                  <a:txBody>
                    <a:bodyPr/>
                    <a:lstStyle/>
                    <a:p>
                      <a:pPr algn="ctr"/>
                      <a:r>
                        <a:rPr lang="en-US" dirty="0"/>
                        <a:t>350K MARKET VALUE</a:t>
                      </a:r>
                    </a:p>
                  </a:txBody>
                  <a:tcPr/>
                </a:tc>
                <a:extLst>
                  <a:ext uri="{0D108BD9-81ED-4DB2-BD59-A6C34878D82A}">
                    <a16:rowId xmlns:a16="http://schemas.microsoft.com/office/drawing/2014/main" val="1354928627"/>
                  </a:ext>
                </a:extLst>
              </a:tr>
              <a:tr h="701010">
                <a:tc>
                  <a:txBody>
                    <a:bodyPr/>
                    <a:lstStyle/>
                    <a:p>
                      <a:pPr algn="ctr"/>
                      <a:r>
                        <a:rPr lang="en-US" dirty="0"/>
                        <a:t>2022 CITY TAX</a:t>
                      </a:r>
                    </a:p>
                    <a:p>
                      <a:pPr algn="ctr"/>
                      <a:r>
                        <a:rPr lang="en-US" dirty="0"/>
                        <a:t>$1,465</a:t>
                      </a:r>
                    </a:p>
                  </a:txBody>
                  <a:tcPr/>
                </a:tc>
                <a:tc>
                  <a:txBody>
                    <a:bodyPr/>
                    <a:lstStyle/>
                    <a:p>
                      <a:pPr algn="ctr"/>
                      <a:r>
                        <a:rPr lang="en-US" dirty="0"/>
                        <a:t>2022 CITY TAX</a:t>
                      </a:r>
                    </a:p>
                    <a:p>
                      <a:pPr algn="ctr"/>
                      <a:r>
                        <a:rPr lang="en-US" dirty="0"/>
                        <a:t>$1,193</a:t>
                      </a:r>
                    </a:p>
                  </a:txBody>
                  <a:tcPr/>
                </a:tc>
                <a:extLst>
                  <a:ext uri="{0D108BD9-81ED-4DB2-BD59-A6C34878D82A}">
                    <a16:rowId xmlns:a16="http://schemas.microsoft.com/office/drawing/2014/main" val="3563180561"/>
                  </a:ext>
                </a:extLst>
              </a:tr>
            </a:tbl>
          </a:graphicData>
        </a:graphic>
      </p:graphicFrame>
    </p:spTree>
    <p:extLst>
      <p:ext uri="{BB962C8B-B14F-4D97-AF65-F5344CB8AC3E}">
        <p14:creationId xmlns:p14="http://schemas.microsoft.com/office/powerpoint/2010/main" val="666000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Proposed Tax Rate</a:t>
            </a:r>
          </a:p>
        </p:txBody>
      </p:sp>
      <p:graphicFrame>
        <p:nvGraphicFramePr>
          <p:cNvPr id="3" name="Table 2">
            <a:extLst>
              <a:ext uri="{FF2B5EF4-FFF2-40B4-BE49-F238E27FC236}">
                <a16:creationId xmlns:a16="http://schemas.microsoft.com/office/drawing/2014/main" id="{CB68EE45-5406-481D-A731-DE06F6A866BA}"/>
              </a:ext>
            </a:extLst>
          </p:cNvPr>
          <p:cNvGraphicFramePr>
            <a:graphicFrameLocks noGrp="1"/>
          </p:cNvGraphicFramePr>
          <p:nvPr>
            <p:extLst>
              <p:ext uri="{D42A27DB-BD31-4B8C-83A1-F6EECF244321}">
                <p14:modId xmlns:p14="http://schemas.microsoft.com/office/powerpoint/2010/main" val="3837787460"/>
              </p:ext>
            </p:extLst>
          </p:nvPr>
        </p:nvGraphicFramePr>
        <p:xfrm>
          <a:off x="2887619" y="2514600"/>
          <a:ext cx="6416761" cy="1828800"/>
        </p:xfrm>
        <a:graphic>
          <a:graphicData uri="http://schemas.openxmlformats.org/drawingml/2006/table">
            <a:tbl>
              <a:tblPr/>
              <a:tblGrid>
                <a:gridCol w="2383835">
                  <a:extLst>
                    <a:ext uri="{9D8B030D-6E8A-4147-A177-3AD203B41FA5}">
                      <a16:colId xmlns:a16="http://schemas.microsoft.com/office/drawing/2014/main" val="1111606747"/>
                    </a:ext>
                  </a:extLst>
                </a:gridCol>
                <a:gridCol w="1012314">
                  <a:extLst>
                    <a:ext uri="{9D8B030D-6E8A-4147-A177-3AD203B41FA5}">
                      <a16:colId xmlns:a16="http://schemas.microsoft.com/office/drawing/2014/main" val="677350047"/>
                    </a:ext>
                  </a:extLst>
                </a:gridCol>
                <a:gridCol w="1012314">
                  <a:extLst>
                    <a:ext uri="{9D8B030D-6E8A-4147-A177-3AD203B41FA5}">
                      <a16:colId xmlns:a16="http://schemas.microsoft.com/office/drawing/2014/main" val="565248444"/>
                    </a:ext>
                  </a:extLst>
                </a:gridCol>
                <a:gridCol w="1004149">
                  <a:extLst>
                    <a:ext uri="{9D8B030D-6E8A-4147-A177-3AD203B41FA5}">
                      <a16:colId xmlns:a16="http://schemas.microsoft.com/office/drawing/2014/main" val="358563521"/>
                    </a:ext>
                  </a:extLst>
                </a:gridCol>
                <a:gridCol w="1004149">
                  <a:extLst>
                    <a:ext uri="{9D8B030D-6E8A-4147-A177-3AD203B41FA5}">
                      <a16:colId xmlns:a16="http://schemas.microsoft.com/office/drawing/2014/main" val="2001301819"/>
                    </a:ext>
                  </a:extLst>
                </a:gridCol>
              </a:tblGrid>
              <a:tr h="457200">
                <a:tc>
                  <a:txBody>
                    <a:bodyPr/>
                    <a:lstStyle/>
                    <a:p>
                      <a:pPr algn="l" fontAlgn="b"/>
                      <a:r>
                        <a:rPr lang="en-US" sz="1400" b="1"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2024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2023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400" b="1" i="0" u="none" strike="noStrike">
                          <a:solidFill>
                            <a:srgbClr val="000000"/>
                          </a:solidFill>
                          <a:effectLst/>
                          <a:latin typeface="Calibri" panose="020F0502020204030204" pitchFamily="34" charset="0"/>
                        </a:rPr>
                        <a:t>CHANGE FROM PRIOR</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3923246"/>
                  </a:ext>
                </a:extLst>
              </a:tr>
              <a:tr h="457200">
                <a:tc>
                  <a:txBody>
                    <a:bodyPr/>
                    <a:lstStyle/>
                    <a:p>
                      <a:pPr algn="l" fontAlgn="b"/>
                      <a:r>
                        <a:rPr lang="en-US" sz="1400" b="1" i="0" u="none" strike="noStrike">
                          <a:solidFill>
                            <a:srgbClr val="000000"/>
                          </a:solidFill>
                          <a:effectLst/>
                          <a:latin typeface="Calibri" panose="020F0502020204030204" pitchFamily="34" charset="0"/>
                        </a:rPr>
                        <a:t>TAX RATE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a:solidFill>
                            <a:srgbClr val="000000"/>
                          </a:solidFill>
                          <a:effectLst/>
                          <a:latin typeface="Calibri" panose="020F0502020204030204" pitchFamily="34" charset="0"/>
                        </a:rPr>
                        <a:t>47.957%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panose="020F0502020204030204" pitchFamily="34" charset="0"/>
                        </a:rPr>
                        <a:t>52.682%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400" b="1" i="0" u="none" strike="noStrike" dirty="0">
                          <a:solidFill>
                            <a:srgbClr val="000000"/>
                          </a:solidFill>
                          <a:effectLst/>
                          <a:latin typeface="Calibri" panose="020F0502020204030204" pitchFamily="34" charset="0"/>
                        </a:rPr>
                        <a:t>-8.97%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1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81145134"/>
                  </a:ext>
                </a:extLst>
              </a:tr>
              <a:tr h="457200">
                <a:tc>
                  <a:txBody>
                    <a:bodyPr/>
                    <a:lstStyle/>
                    <a:p>
                      <a:pPr algn="l" fontAlgn="b"/>
                      <a:r>
                        <a:rPr lang="en-US" sz="1400" b="1" i="0" u="none" strike="noStrike">
                          <a:solidFill>
                            <a:srgbClr val="000000"/>
                          </a:solidFill>
                          <a:effectLst/>
                          <a:latin typeface="Calibri" panose="020F0502020204030204" pitchFamily="34" charset="0"/>
                        </a:rPr>
                        <a:t>AVG. TAX RATE - 2009-2023</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66.222%</a:t>
                      </a: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84584997"/>
                  </a:ext>
                </a:extLst>
              </a:tr>
              <a:tr h="457200">
                <a:tc>
                  <a:txBody>
                    <a:bodyPr/>
                    <a:lstStyle/>
                    <a:p>
                      <a:pPr algn="l" fontAlgn="b"/>
                      <a:r>
                        <a:rPr lang="en-US" sz="1400" b="1" i="0" u="none" strike="noStrike">
                          <a:solidFill>
                            <a:srgbClr val="000000"/>
                          </a:solidFill>
                          <a:effectLst/>
                          <a:latin typeface="Calibri" panose="020F0502020204030204" pitchFamily="34" charset="0"/>
                        </a:rPr>
                        <a:t>% ABOVE (+) / BELOW (-) AVG.</a:t>
                      </a:r>
                    </a:p>
                  </a:txBody>
                  <a:tcPr marL="0" marR="0" marT="0" marB="0" anchor="b">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-27.58%</a:t>
                      </a: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34780300"/>
                  </a:ext>
                </a:extLst>
              </a:tr>
            </a:tbl>
          </a:graphicData>
        </a:graphic>
      </p:graphicFrame>
    </p:spTree>
    <p:extLst>
      <p:ext uri="{BB962C8B-B14F-4D97-AF65-F5344CB8AC3E}">
        <p14:creationId xmlns:p14="http://schemas.microsoft.com/office/powerpoint/2010/main" val="130776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Tax Rate History</a:t>
            </a:r>
          </a:p>
        </p:txBody>
      </p:sp>
      <p:graphicFrame>
        <p:nvGraphicFramePr>
          <p:cNvPr id="4" name="Chart 3">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3752929619"/>
              </p:ext>
            </p:extLst>
          </p:nvPr>
        </p:nvGraphicFramePr>
        <p:xfrm>
          <a:off x="838200" y="1384184"/>
          <a:ext cx="10515600" cy="5108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2456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45" y="0"/>
            <a:ext cx="10504055" cy="692727"/>
          </a:xfrm>
        </p:spPr>
        <p:txBody>
          <a:bodyPr>
            <a:noAutofit/>
          </a:bodyPr>
          <a:lstStyle/>
          <a:p>
            <a:pPr algn="ctr"/>
            <a:r>
              <a:rPr lang="en-US" b="1" dirty="0">
                <a:latin typeface="Times New Roman" panose="02020603050405020304" pitchFamily="18" charset="0"/>
                <a:cs typeface="Times New Roman" panose="02020603050405020304" pitchFamily="18" charset="0"/>
              </a:rPr>
              <a:t>Levy / Tax Rate History</a:t>
            </a:r>
          </a:p>
        </p:txBody>
      </p:sp>
      <p:graphicFrame>
        <p:nvGraphicFramePr>
          <p:cNvPr id="4" name="Object 3">
            <a:extLst>
              <a:ext uri="{FF2B5EF4-FFF2-40B4-BE49-F238E27FC236}">
                <a16:creationId xmlns:a16="http://schemas.microsoft.com/office/drawing/2014/main" id="{C6E69502-E4B8-460F-9DB0-FA4115C688CA}"/>
              </a:ext>
            </a:extLst>
          </p:cNvPr>
          <p:cNvGraphicFramePr>
            <a:graphicFrameLocks noChangeAspect="1"/>
          </p:cNvGraphicFramePr>
          <p:nvPr>
            <p:extLst>
              <p:ext uri="{D42A27DB-BD31-4B8C-83A1-F6EECF244321}">
                <p14:modId xmlns:p14="http://schemas.microsoft.com/office/powerpoint/2010/main" val="698530716"/>
              </p:ext>
            </p:extLst>
          </p:nvPr>
        </p:nvGraphicFramePr>
        <p:xfrm>
          <a:off x="190334" y="1510018"/>
          <a:ext cx="11880786" cy="4102218"/>
        </p:xfrm>
        <a:graphic>
          <a:graphicData uri="http://schemas.openxmlformats.org/presentationml/2006/ole">
            <mc:AlternateContent xmlns:mc="http://schemas.openxmlformats.org/markup-compatibility/2006">
              <mc:Choice xmlns:v="urn:schemas-microsoft-com:vml" Requires="v">
                <p:oleObj spid="_x0000_s7170" name="Worksheet" r:id="rId3" imgW="14754237" imgH="4791132" progId="Excel.Sheet.12">
                  <p:embed/>
                </p:oleObj>
              </mc:Choice>
              <mc:Fallback>
                <p:oleObj name="Worksheet" r:id="rId3" imgW="14754237" imgH="4791132" progId="Excel.Sheet.12">
                  <p:embed/>
                  <p:pic>
                    <p:nvPicPr>
                      <p:cNvPr id="0" name=""/>
                      <p:cNvPicPr/>
                      <p:nvPr/>
                    </p:nvPicPr>
                    <p:blipFill>
                      <a:blip r:embed="rId4"/>
                      <a:stretch>
                        <a:fillRect/>
                      </a:stretch>
                    </p:blipFill>
                    <p:spPr>
                      <a:xfrm>
                        <a:off x="190334" y="1510018"/>
                        <a:ext cx="11880786" cy="4102218"/>
                      </a:xfrm>
                      <a:prstGeom prst="rect">
                        <a:avLst/>
                      </a:prstGeom>
                    </p:spPr>
                  </p:pic>
                </p:oleObj>
              </mc:Fallback>
            </mc:AlternateContent>
          </a:graphicData>
        </a:graphic>
      </p:graphicFrame>
    </p:spTree>
    <p:extLst>
      <p:ext uri="{BB962C8B-B14F-4D97-AF65-F5344CB8AC3E}">
        <p14:creationId xmlns:p14="http://schemas.microsoft.com/office/powerpoint/2010/main" val="50957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6351-6019-4F7E-8FB8-1401D3FE092B}"/>
              </a:ext>
            </a:extLst>
          </p:cNvPr>
          <p:cNvSpPr>
            <a:spLocks noGrp="1"/>
          </p:cNvSpPr>
          <p:nvPr>
            <p:ph type="ctrTitle"/>
          </p:nvPr>
        </p:nvSpPr>
        <p:spPr>
          <a:xfrm>
            <a:off x="1524000" y="300327"/>
            <a:ext cx="9144000" cy="1029710"/>
          </a:xfrm>
        </p:spPr>
        <p:txBody>
          <a:bodyPr>
            <a:normAutofit/>
          </a:bodyPr>
          <a:lstStyle/>
          <a:p>
            <a:r>
              <a:rPr lang="en-US" sz="4400" b="1" dirty="0">
                <a:latin typeface="Times New Roman" panose="02020603050405020304" pitchFamily="18" charset="0"/>
                <a:cs typeface="Times New Roman" panose="02020603050405020304" pitchFamily="18" charset="0"/>
              </a:rPr>
              <a:t>Competitive Metric</a:t>
            </a:r>
          </a:p>
        </p:txBody>
      </p:sp>
      <p:graphicFrame>
        <p:nvGraphicFramePr>
          <p:cNvPr id="4" name="Table 3">
            <a:extLst>
              <a:ext uri="{FF2B5EF4-FFF2-40B4-BE49-F238E27FC236}">
                <a16:creationId xmlns:a16="http://schemas.microsoft.com/office/drawing/2014/main" id="{4E41493C-1D0A-4DC7-9245-0195D4F878C7}"/>
              </a:ext>
            </a:extLst>
          </p:cNvPr>
          <p:cNvGraphicFramePr>
            <a:graphicFrameLocks noGrp="1"/>
          </p:cNvGraphicFramePr>
          <p:nvPr>
            <p:extLst>
              <p:ext uri="{D42A27DB-BD31-4B8C-83A1-F6EECF244321}">
                <p14:modId xmlns:p14="http://schemas.microsoft.com/office/powerpoint/2010/main" val="2070831003"/>
              </p:ext>
            </p:extLst>
          </p:nvPr>
        </p:nvGraphicFramePr>
        <p:xfrm>
          <a:off x="1167905" y="1585519"/>
          <a:ext cx="9856189" cy="4594890"/>
        </p:xfrm>
        <a:graphic>
          <a:graphicData uri="http://schemas.openxmlformats.org/drawingml/2006/table">
            <a:tbl>
              <a:tblPr>
                <a:tableStyleId>{5C22544A-7EE6-4342-B048-85BDC9FD1C3A}</a:tableStyleId>
              </a:tblPr>
              <a:tblGrid>
                <a:gridCol w="1222503">
                  <a:extLst>
                    <a:ext uri="{9D8B030D-6E8A-4147-A177-3AD203B41FA5}">
                      <a16:colId xmlns:a16="http://schemas.microsoft.com/office/drawing/2014/main" val="1519286767"/>
                    </a:ext>
                  </a:extLst>
                </a:gridCol>
                <a:gridCol w="731217">
                  <a:extLst>
                    <a:ext uri="{9D8B030D-6E8A-4147-A177-3AD203B41FA5}">
                      <a16:colId xmlns:a16="http://schemas.microsoft.com/office/drawing/2014/main" val="2559888894"/>
                    </a:ext>
                  </a:extLst>
                </a:gridCol>
                <a:gridCol w="765492">
                  <a:extLst>
                    <a:ext uri="{9D8B030D-6E8A-4147-A177-3AD203B41FA5}">
                      <a16:colId xmlns:a16="http://schemas.microsoft.com/office/drawing/2014/main" val="876161636"/>
                    </a:ext>
                  </a:extLst>
                </a:gridCol>
                <a:gridCol w="765492">
                  <a:extLst>
                    <a:ext uri="{9D8B030D-6E8A-4147-A177-3AD203B41FA5}">
                      <a16:colId xmlns:a16="http://schemas.microsoft.com/office/drawing/2014/main" val="1438778750"/>
                    </a:ext>
                  </a:extLst>
                </a:gridCol>
                <a:gridCol w="765492">
                  <a:extLst>
                    <a:ext uri="{9D8B030D-6E8A-4147-A177-3AD203B41FA5}">
                      <a16:colId xmlns:a16="http://schemas.microsoft.com/office/drawing/2014/main" val="786901987"/>
                    </a:ext>
                  </a:extLst>
                </a:gridCol>
                <a:gridCol w="765492">
                  <a:extLst>
                    <a:ext uri="{9D8B030D-6E8A-4147-A177-3AD203B41FA5}">
                      <a16:colId xmlns:a16="http://schemas.microsoft.com/office/drawing/2014/main" val="364197891"/>
                    </a:ext>
                  </a:extLst>
                </a:gridCol>
                <a:gridCol w="765492">
                  <a:extLst>
                    <a:ext uri="{9D8B030D-6E8A-4147-A177-3AD203B41FA5}">
                      <a16:colId xmlns:a16="http://schemas.microsoft.com/office/drawing/2014/main" val="3329125813"/>
                    </a:ext>
                  </a:extLst>
                </a:gridCol>
                <a:gridCol w="765492">
                  <a:extLst>
                    <a:ext uri="{9D8B030D-6E8A-4147-A177-3AD203B41FA5}">
                      <a16:colId xmlns:a16="http://schemas.microsoft.com/office/drawing/2014/main" val="1039223537"/>
                    </a:ext>
                  </a:extLst>
                </a:gridCol>
                <a:gridCol w="990189">
                  <a:extLst>
                    <a:ext uri="{9D8B030D-6E8A-4147-A177-3AD203B41FA5}">
                      <a16:colId xmlns:a16="http://schemas.microsoft.com/office/drawing/2014/main" val="2382230456"/>
                    </a:ext>
                  </a:extLst>
                </a:gridCol>
                <a:gridCol w="380843">
                  <a:extLst>
                    <a:ext uri="{9D8B030D-6E8A-4147-A177-3AD203B41FA5}">
                      <a16:colId xmlns:a16="http://schemas.microsoft.com/office/drawing/2014/main" val="4073167706"/>
                    </a:ext>
                  </a:extLst>
                </a:gridCol>
                <a:gridCol w="948296">
                  <a:extLst>
                    <a:ext uri="{9D8B030D-6E8A-4147-A177-3AD203B41FA5}">
                      <a16:colId xmlns:a16="http://schemas.microsoft.com/office/drawing/2014/main" val="2207615631"/>
                    </a:ext>
                  </a:extLst>
                </a:gridCol>
                <a:gridCol w="990189">
                  <a:extLst>
                    <a:ext uri="{9D8B030D-6E8A-4147-A177-3AD203B41FA5}">
                      <a16:colId xmlns:a16="http://schemas.microsoft.com/office/drawing/2014/main" val="156456844"/>
                    </a:ext>
                  </a:extLst>
                </a:gridCol>
              </a:tblGrid>
              <a:tr h="40648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gridSpan="7">
                  <a:txBody>
                    <a:bodyPr/>
                    <a:lstStyle/>
                    <a:p>
                      <a:pPr algn="ctr" fontAlgn="b"/>
                      <a:r>
                        <a:rPr lang="en-US" sz="2000" u="none" strike="noStrike" dirty="0">
                          <a:effectLst/>
                        </a:rPr>
                        <a:t>TAX RATES</a:t>
                      </a:r>
                      <a:endParaRPr lang="en-US" sz="2000" b="1" i="0" u="none" strike="noStrike" dirty="0">
                        <a:solidFill>
                          <a:srgbClr val="000000"/>
                        </a:solidFill>
                        <a:effectLst/>
                        <a:latin typeface="Calibri" panose="020F0502020204030204" pitchFamily="34" charset="0"/>
                      </a:endParaRPr>
                    </a:p>
                  </a:txBody>
                  <a:tcPr marL="9525" marR="9525" marT="9525" marB="0" anchor="b">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3362157"/>
                  </a:ext>
                </a:extLst>
              </a:tr>
              <a:tr h="312680">
                <a:tc>
                  <a:txBody>
                    <a:bodyPr/>
                    <a:lstStyle/>
                    <a:p>
                      <a:pPr algn="ctr" fontAlgn="b"/>
                      <a:r>
                        <a:rPr lang="en-US" sz="1400" u="none" strike="noStrike">
                          <a:effectLst/>
                        </a:rPr>
                        <a:t>CITY</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2017</a:t>
                      </a:r>
                      <a:endParaRPr lang="en-US" sz="1400" b="0" i="0" u="none" strike="noStrike">
                        <a:solidFill>
                          <a:srgbClr val="000000"/>
                        </a:solidFill>
                        <a:effectLst/>
                        <a:latin typeface="Calibri" panose="020F0502020204030204" pitchFamily="34" charset="0"/>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2018</a:t>
                      </a:r>
                      <a:endParaRPr lang="en-US" sz="1400" b="0" i="0" u="none" strike="noStrike">
                        <a:solidFill>
                          <a:srgbClr val="000000"/>
                        </a:solidFill>
                        <a:effectLst/>
                        <a:latin typeface="Calibri" panose="020F0502020204030204" pitchFamily="34" charset="0"/>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2019</a:t>
                      </a:r>
                      <a:endParaRPr lang="en-US" sz="1400" b="0" i="0" u="none" strike="noStrike">
                        <a:solidFill>
                          <a:srgbClr val="000000"/>
                        </a:solidFill>
                        <a:effectLst/>
                        <a:latin typeface="Calibri" panose="020F0502020204030204" pitchFamily="34" charset="0"/>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2020</a:t>
                      </a:r>
                      <a:endParaRPr lang="en-US" sz="1400" b="0" i="0" u="none" strike="noStrike">
                        <a:solidFill>
                          <a:srgbClr val="000000"/>
                        </a:solidFill>
                        <a:effectLst/>
                        <a:latin typeface="Calibri" panose="020F0502020204030204" pitchFamily="34" charset="0"/>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2021</a:t>
                      </a:r>
                      <a:endParaRPr lang="en-US" sz="1400" b="0" i="0" u="none" strike="noStrike">
                        <a:solidFill>
                          <a:srgbClr val="000000"/>
                        </a:solidFill>
                        <a:effectLst/>
                        <a:latin typeface="Calibri" panose="020F0502020204030204" pitchFamily="34" charset="0"/>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2022</a:t>
                      </a:r>
                      <a:endParaRPr lang="en-US" sz="1400" b="0" i="0" u="none" strike="noStrike">
                        <a:solidFill>
                          <a:srgbClr val="000000"/>
                        </a:solidFill>
                        <a:effectLst/>
                        <a:latin typeface="Calibri" panose="020F0502020204030204" pitchFamily="34" charset="0"/>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2023</a:t>
                      </a:r>
                      <a:endParaRPr lang="en-US" sz="1400" b="0" i="0" u="none" strike="noStrike">
                        <a:solidFill>
                          <a:srgbClr val="000000"/>
                        </a:solidFill>
                        <a:effectLst/>
                        <a:latin typeface="Calibri" panose="020F0502020204030204" pitchFamily="34" charset="0"/>
                      </a:endParaRPr>
                    </a:p>
                  </a:txBody>
                  <a:tcPr marL="9525" marR="9525" marT="9525" marB="0" anchor="b">
                    <a:lnT w="28575"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NET CHANGE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2024 PRELIM</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NET CHANGE</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6747818"/>
                  </a:ext>
                </a:extLst>
              </a:tr>
              <a:tr h="312680">
                <a:tc>
                  <a:txBody>
                    <a:bodyPr/>
                    <a:lstStyle/>
                    <a:p>
                      <a:pPr algn="ctr" fontAlgn="b"/>
                      <a:r>
                        <a:rPr lang="en-US" sz="1400" u="none" strike="noStrike">
                          <a:effectLst/>
                        </a:rPr>
                        <a:t>OTSEGO</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37.852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36.556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36.060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35.099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34.653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34.545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29.571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-21.88%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1067423"/>
                  </a:ext>
                </a:extLst>
              </a:tr>
              <a:tr h="312680">
                <a:tc>
                  <a:txBody>
                    <a:bodyPr/>
                    <a:lstStyle/>
                    <a:p>
                      <a:pPr algn="ctr" fontAlgn="b"/>
                      <a:r>
                        <a:rPr lang="en-US" sz="1400" u="none" strike="noStrike">
                          <a:effectLst/>
                        </a:rPr>
                        <a:t>EAST BETHEL</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47.222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44.510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43.204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41.467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38.348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37.391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31.761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-32.74%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31.500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-33.29%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2400713"/>
                  </a:ext>
                </a:extLst>
              </a:tr>
              <a:tr h="312680">
                <a:tc>
                  <a:txBody>
                    <a:bodyPr/>
                    <a:lstStyle/>
                    <a:p>
                      <a:pPr algn="ctr" fontAlgn="b"/>
                      <a:r>
                        <a:rPr lang="en-US" sz="1400" u="none" strike="noStrike">
                          <a:effectLst/>
                        </a:rPr>
                        <a:t>LINO LAKES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45.140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42.825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41.816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39.869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40.109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40.154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34.974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-22.52%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36.080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-20.07%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8792114"/>
                  </a:ext>
                </a:extLst>
              </a:tr>
              <a:tr h="312680">
                <a:tc>
                  <a:txBody>
                    <a:bodyPr/>
                    <a:lstStyle/>
                    <a:p>
                      <a:pPr algn="ctr" fontAlgn="b"/>
                      <a:r>
                        <a:rPr lang="en-US" sz="1400" u="none" strike="noStrike">
                          <a:effectLst/>
                        </a:rPr>
                        <a:t>ZIMMERMAN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47.469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45.656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44.578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41.239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41.624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42.697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36.812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-22.45%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3451602"/>
                  </a:ext>
                </a:extLst>
              </a:tr>
              <a:tr h="312680">
                <a:tc>
                  <a:txBody>
                    <a:bodyPr/>
                    <a:lstStyle/>
                    <a:p>
                      <a:pPr algn="ctr" fontAlgn="b"/>
                      <a:r>
                        <a:rPr lang="en-US" sz="1400" u="none" strike="noStrike">
                          <a:effectLst/>
                        </a:rPr>
                        <a:t>NORTH BRANCH</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55.069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52.982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49.466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47.411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45.072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44.097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37.685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-31.57%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-25.55%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2497708"/>
                  </a:ext>
                </a:extLst>
              </a:tr>
              <a:tr h="312680">
                <a:tc>
                  <a:txBody>
                    <a:bodyPr/>
                    <a:lstStyle/>
                    <a:p>
                      <a:pPr algn="ctr" fontAlgn="b"/>
                      <a:r>
                        <a:rPr lang="en-US" sz="1400" u="none" strike="noStrike">
                          <a:effectLst/>
                        </a:rPr>
                        <a:t>ELK RIVER</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46.193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46.011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45.907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46.241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44.556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43.967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39.700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-14.06%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3524607"/>
                  </a:ext>
                </a:extLst>
              </a:tr>
              <a:tr h="312680">
                <a:tc>
                  <a:txBody>
                    <a:bodyPr/>
                    <a:lstStyle/>
                    <a:p>
                      <a:pPr algn="ctr" fontAlgn="b"/>
                      <a:r>
                        <a:rPr lang="en-US" sz="1400" u="none" strike="noStrike">
                          <a:effectLst/>
                        </a:rPr>
                        <a:t>RAMSEY</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42.454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41.727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40.353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39.592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39.251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42.239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40.429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-4.77%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41.170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-3.02%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5265129"/>
                  </a:ext>
                </a:extLst>
              </a:tr>
              <a:tr h="312680">
                <a:tc>
                  <a:txBody>
                    <a:bodyPr/>
                    <a:lstStyle/>
                    <a:p>
                      <a:pPr algn="ctr" fontAlgn="b"/>
                      <a:r>
                        <a:rPr lang="en-US" sz="1400" u="none" strike="noStrike">
                          <a:effectLst/>
                        </a:rPr>
                        <a:t>ST. FRANCIS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54.117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53.996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53.175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50.542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50.589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51.147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44.719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-17.37%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49.990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-7.63%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7737268"/>
                  </a:ext>
                </a:extLst>
              </a:tr>
              <a:tr h="312680">
                <a:tc>
                  <a:txBody>
                    <a:bodyPr/>
                    <a:lstStyle/>
                    <a:p>
                      <a:pPr algn="ctr" fontAlgn="b"/>
                      <a:r>
                        <a:rPr lang="en-US" sz="1400" u="none" strike="noStrike">
                          <a:effectLst/>
                        </a:rPr>
                        <a:t>ISANTI</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85.933</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79.599</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61.818</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61.180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60.399</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59.012</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52.682</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-38.69%</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47.957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-44.19%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0079615"/>
                  </a:ext>
                </a:extLst>
              </a:tr>
              <a:tr h="312680">
                <a:tc>
                  <a:txBody>
                    <a:bodyPr/>
                    <a:lstStyle/>
                    <a:p>
                      <a:pPr algn="ctr" fontAlgn="b"/>
                      <a:r>
                        <a:rPr lang="en-US" sz="1400" u="none" strike="noStrike">
                          <a:effectLst/>
                        </a:rPr>
                        <a:t>PRINCETON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73.901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71.907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69.782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66.565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61.617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63.980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54.783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-25.87%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7589072"/>
                  </a:ext>
                </a:extLst>
              </a:tr>
              <a:tr h="312680">
                <a:tc>
                  <a:txBody>
                    <a:bodyPr/>
                    <a:lstStyle/>
                    <a:p>
                      <a:pPr algn="ctr" fontAlgn="b"/>
                      <a:r>
                        <a:rPr lang="en-US" sz="1400" u="none" strike="noStrike">
                          <a:effectLst/>
                        </a:rPr>
                        <a:t>CAMBRIDGE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85.693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81.252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76.653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75.052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73.203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70.182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63.226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59.500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-30.57%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533210"/>
                  </a:ext>
                </a:extLst>
              </a:tr>
              <a:tr h="312680">
                <a:tc>
                  <a:txBody>
                    <a:bodyPr/>
                    <a:lstStyle/>
                    <a:p>
                      <a:pPr algn="ctr" fontAlgn="b"/>
                      <a:r>
                        <a:rPr lang="en-US" sz="1400" u="none" strike="noStrike" dirty="0">
                          <a:effectLst/>
                        </a:rPr>
                        <a:t>BRAHAM</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88.267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84.841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84.391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76.354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77.329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79.722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114.758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30.01%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7980754"/>
                  </a:ext>
                </a:extLst>
              </a:tr>
            </a:tbl>
          </a:graphicData>
        </a:graphic>
      </p:graphicFrame>
    </p:spTree>
    <p:extLst>
      <p:ext uri="{BB962C8B-B14F-4D97-AF65-F5344CB8AC3E}">
        <p14:creationId xmlns:p14="http://schemas.microsoft.com/office/powerpoint/2010/main" val="246600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Fiscal Management</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Manage Components of Municipal Budget</a:t>
            </a:r>
          </a:p>
          <a:p>
            <a:r>
              <a:rPr lang="en-US" dirty="0">
                <a:latin typeface="Times New Roman" panose="02020603050405020304" pitchFamily="18" charset="0"/>
                <a:cs typeface="Times New Roman" panose="02020603050405020304" pitchFamily="18" charset="0"/>
              </a:rPr>
              <a:t>Consider Associated Timelines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Small &amp; Steady Increases/Decreases in Levy/Tax Rate Over Time</a:t>
            </a:r>
          </a:p>
        </p:txBody>
      </p:sp>
    </p:spTree>
    <p:extLst>
      <p:ext uri="{BB962C8B-B14F-4D97-AF65-F5344CB8AC3E}">
        <p14:creationId xmlns:p14="http://schemas.microsoft.com/office/powerpoint/2010/main" val="215191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Components of Municipal Budget</a:t>
            </a:r>
          </a:p>
        </p:txBody>
      </p:sp>
      <p:sp>
        <p:nvSpPr>
          <p:cNvPr id="4" name="Content Placeholder 2"/>
          <p:cNvSpPr txBox="1">
            <a:spLocks/>
          </p:cNvSpPr>
          <p:nvPr/>
        </p:nvSpPr>
        <p:spPr>
          <a:xfrm>
            <a:off x="3468913" y="1912711"/>
            <a:ext cx="84763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0"/>
              </a:spcAft>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96750948"/>
              </p:ext>
            </p:extLst>
          </p:nvPr>
        </p:nvGraphicFramePr>
        <p:xfrm>
          <a:off x="218485" y="1577946"/>
          <a:ext cx="11973514" cy="3830076"/>
        </p:xfrm>
        <a:graphic>
          <a:graphicData uri="http://schemas.openxmlformats.org/drawingml/2006/table">
            <a:tbl>
              <a:tblPr/>
              <a:tblGrid>
                <a:gridCol w="3478199">
                  <a:extLst>
                    <a:ext uri="{9D8B030D-6E8A-4147-A177-3AD203B41FA5}">
                      <a16:colId xmlns:a16="http://schemas.microsoft.com/office/drawing/2014/main" val="20000"/>
                    </a:ext>
                  </a:extLst>
                </a:gridCol>
                <a:gridCol w="2158234">
                  <a:extLst>
                    <a:ext uri="{9D8B030D-6E8A-4147-A177-3AD203B41FA5}">
                      <a16:colId xmlns:a16="http://schemas.microsoft.com/office/drawing/2014/main" val="20001"/>
                    </a:ext>
                  </a:extLst>
                </a:gridCol>
                <a:gridCol w="3052810">
                  <a:extLst>
                    <a:ext uri="{9D8B030D-6E8A-4147-A177-3AD203B41FA5}">
                      <a16:colId xmlns:a16="http://schemas.microsoft.com/office/drawing/2014/main" val="20002"/>
                    </a:ext>
                  </a:extLst>
                </a:gridCol>
                <a:gridCol w="3284271">
                  <a:extLst>
                    <a:ext uri="{9D8B030D-6E8A-4147-A177-3AD203B41FA5}">
                      <a16:colId xmlns:a16="http://schemas.microsoft.com/office/drawing/2014/main" val="20003"/>
                    </a:ext>
                  </a:extLst>
                </a:gridCol>
              </a:tblGrid>
              <a:tr h="638346">
                <a:tc>
                  <a:txBody>
                    <a:bodyPr/>
                    <a:lstStyle/>
                    <a:p>
                      <a:pPr algn="l" fontAlgn="b"/>
                      <a:r>
                        <a:rPr lang="en-US" sz="2000" b="0" i="0" u="sng" strike="noStrike" dirty="0">
                          <a:solidFill>
                            <a:srgbClr val="000000"/>
                          </a:solidFill>
                          <a:effectLst/>
                          <a:latin typeface="Times New Roman" panose="02020603050405020304" pitchFamily="18" charset="0"/>
                          <a:cs typeface="Times New Roman" panose="02020603050405020304" pitchFamily="18" charset="0"/>
                        </a:rPr>
                        <a:t>Category</a:t>
                      </a:r>
                    </a:p>
                  </a:txBody>
                  <a:tcPr marL="9525" marR="9525" marT="9525" marB="0" anchor="b">
                    <a:lnL>
                      <a:noFill/>
                    </a:lnL>
                    <a:lnR>
                      <a:noFill/>
                    </a:lnR>
                    <a:lnT>
                      <a:noFill/>
                    </a:lnT>
                    <a:lnB>
                      <a:noFill/>
                    </a:lnB>
                  </a:tcPr>
                </a:tc>
                <a:tc>
                  <a:txBody>
                    <a:bodyPr/>
                    <a:lstStyle/>
                    <a:p>
                      <a:pPr algn="l" fontAlgn="b"/>
                      <a:r>
                        <a:rPr lang="en-US" sz="2000" b="0" i="0" u="sng" strike="noStrike" dirty="0">
                          <a:solidFill>
                            <a:srgbClr val="000000"/>
                          </a:solidFill>
                          <a:effectLst/>
                          <a:latin typeface="Times New Roman" panose="02020603050405020304" pitchFamily="18" charset="0"/>
                          <a:cs typeface="Times New Roman" panose="02020603050405020304" pitchFamily="18" charset="0"/>
                        </a:rPr>
                        <a:t>Revenue</a:t>
                      </a:r>
                    </a:p>
                  </a:txBody>
                  <a:tcPr marL="9525" marR="9525" marT="9525" marB="0" anchor="b">
                    <a:lnL>
                      <a:noFill/>
                    </a:lnL>
                    <a:lnR>
                      <a:noFill/>
                    </a:lnR>
                    <a:lnT>
                      <a:noFill/>
                    </a:lnT>
                    <a:lnB>
                      <a:noFill/>
                    </a:lnB>
                  </a:tcPr>
                </a:tc>
                <a:tc>
                  <a:txBody>
                    <a:bodyPr/>
                    <a:lstStyle/>
                    <a:p>
                      <a:pPr algn="l" fontAlgn="b"/>
                      <a:r>
                        <a:rPr lang="en-US" sz="2000" b="0" i="0" u="sng" strike="noStrike" dirty="0">
                          <a:solidFill>
                            <a:srgbClr val="000000"/>
                          </a:solidFill>
                          <a:effectLst/>
                          <a:latin typeface="Times New Roman" panose="02020603050405020304" pitchFamily="18" charset="0"/>
                          <a:cs typeface="Times New Roman" panose="02020603050405020304" pitchFamily="18" charset="0"/>
                        </a:rPr>
                        <a:t>Expense</a:t>
                      </a:r>
                    </a:p>
                  </a:txBody>
                  <a:tcPr marL="9525" marR="9525" marT="9525" marB="0" anchor="b">
                    <a:lnL>
                      <a:noFill/>
                    </a:lnL>
                    <a:lnR>
                      <a:noFill/>
                    </a:lnR>
                    <a:lnT>
                      <a:noFill/>
                    </a:lnT>
                    <a:lnB>
                      <a:noFill/>
                    </a:lnB>
                  </a:tcPr>
                </a:tc>
                <a:tc>
                  <a:txBody>
                    <a:bodyPr/>
                    <a:lstStyle/>
                    <a:p>
                      <a:pPr algn="l" fontAlgn="b"/>
                      <a:r>
                        <a:rPr lang="en-US" sz="2000" b="0" i="0" u="sng" strike="noStrike" dirty="0">
                          <a:solidFill>
                            <a:srgbClr val="000000"/>
                          </a:solidFill>
                          <a:effectLst/>
                          <a:latin typeface="Times New Roman" panose="02020603050405020304" pitchFamily="18" charset="0"/>
                          <a:cs typeface="Times New Roman" panose="02020603050405020304" pitchFamily="18" charset="0"/>
                        </a:rPr>
                        <a:t>Competency</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638346">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Operating Rev/Exp</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GF Levy / Rates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3-5 yr Avg., 6m Actual</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All - Easy But Not Assured</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638346">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Intergovernmental Rev/Exp</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LGA / Grants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Regulations / Legislation</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All - Legal Requirement</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638346">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Capital Projects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Levy / Rates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10-20 year Horizon</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Most - $ to Engineer</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638346">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Capital Maint./Replacement</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Levy / Rates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20 year Horizon</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Few - Difficult **</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638346">
                <a:tc gridSpan="4">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 Largest Available Marginal Competitive Advantage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6494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Property Tax Calculation</a:t>
            </a:r>
          </a:p>
        </p:txBody>
      </p:sp>
      <p:sp>
        <p:nvSpPr>
          <p:cNvPr id="3" name="Content Placeholder 2"/>
          <p:cNvSpPr>
            <a:spLocks noGrp="1"/>
          </p:cNvSpPr>
          <p:nvPr>
            <p:ph idx="1"/>
          </p:nvPr>
        </p:nvSpPr>
        <p:spPr>
          <a:xfrm>
            <a:off x="838200" y="1610686"/>
            <a:ext cx="10515600" cy="5100507"/>
          </a:xfrm>
        </p:spPr>
        <p:txBody>
          <a:bodyPr>
            <a:normAutofit/>
          </a:bodyPr>
          <a:lstStyle/>
          <a:p>
            <a:pPr>
              <a:lnSpc>
                <a:spcPct val="110000"/>
              </a:lnSpc>
            </a:pPr>
            <a:r>
              <a:rPr lang="en-US" sz="2400" dirty="0"/>
              <a:t>Why Tax Rate Is More Important Than Levy Amount</a:t>
            </a:r>
          </a:p>
          <a:p>
            <a:pPr>
              <a:lnSpc>
                <a:spcPct val="110000"/>
              </a:lnSpc>
            </a:pPr>
            <a:r>
              <a:rPr lang="en-US" sz="2400" dirty="0"/>
              <a:t>Levy Will Always Go Up Over Time</a:t>
            </a:r>
          </a:p>
          <a:p>
            <a:pPr>
              <a:lnSpc>
                <a:spcPct val="110000"/>
              </a:lnSpc>
            </a:pPr>
            <a:endParaRPr lang="en-US" sz="2400" dirty="0"/>
          </a:p>
          <a:p>
            <a:pPr>
              <a:lnSpc>
                <a:spcPct val="110000"/>
              </a:lnSpc>
            </a:pPr>
            <a:r>
              <a:rPr lang="en-US" sz="2400" dirty="0"/>
              <a:t>Tax Rate Provides Better Comparison Between Cities And Years</a:t>
            </a:r>
          </a:p>
          <a:p>
            <a:pPr>
              <a:lnSpc>
                <a:spcPct val="110000"/>
              </a:lnSpc>
            </a:pPr>
            <a:endParaRPr lang="en-US" sz="2400" dirty="0"/>
          </a:p>
          <a:p>
            <a:pPr>
              <a:lnSpc>
                <a:spcPct val="110000"/>
              </a:lnSpc>
            </a:pPr>
            <a:r>
              <a:rPr lang="en-US" sz="2400" dirty="0"/>
              <a:t>Tax Rate = Levy / Tax Capacity (Adjusted Market Value)</a:t>
            </a:r>
          </a:p>
          <a:p>
            <a:pPr>
              <a:lnSpc>
                <a:spcPct val="110000"/>
              </a:lnSpc>
            </a:pPr>
            <a:r>
              <a:rPr lang="en-US" sz="2400" dirty="0"/>
              <a:t>Property Value X Tax Rate = Property Taxes</a:t>
            </a:r>
          </a:p>
          <a:p>
            <a:pPr>
              <a:lnSpc>
                <a:spcPct val="110000"/>
              </a:lnSpc>
            </a:pPr>
            <a:endParaRPr lang="en-US" sz="1800" dirty="0"/>
          </a:p>
          <a:p>
            <a:pPr>
              <a:lnSpc>
                <a:spcPct val="110000"/>
              </a:lnSpc>
            </a:pPr>
            <a:r>
              <a:rPr lang="en-US" sz="1800" dirty="0"/>
              <a:t>Property owners can appeal the assessed value of their property at the annual Local (April) or County (June) Board of Equalization Meeting.  Appeals affect the coming tax year, not current tax year.</a:t>
            </a:r>
          </a:p>
          <a:p>
            <a:endParaRPr lang="en-US" dirty="0"/>
          </a:p>
          <a:p>
            <a:endParaRPr lang="en-US" dirty="0"/>
          </a:p>
        </p:txBody>
      </p:sp>
    </p:spTree>
    <p:extLst>
      <p:ext uri="{BB962C8B-B14F-4D97-AF65-F5344CB8AC3E}">
        <p14:creationId xmlns:p14="http://schemas.microsoft.com/office/powerpoint/2010/main" val="117624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90D5458-404C-4C35-8C0B-A15E9082883A}"/>
              </a:ext>
            </a:extLst>
          </p:cNvPr>
          <p:cNvSpPr txBox="1"/>
          <p:nvPr/>
        </p:nvSpPr>
        <p:spPr>
          <a:xfrm>
            <a:off x="9957732" y="1384183"/>
            <a:ext cx="1880387"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TMV=EMV Less Exclusions</a:t>
            </a:r>
          </a:p>
        </p:txBody>
      </p:sp>
      <p:sp>
        <p:nvSpPr>
          <p:cNvPr id="17" name="TextBox 16">
            <a:extLst>
              <a:ext uri="{FF2B5EF4-FFF2-40B4-BE49-F238E27FC236}">
                <a16:creationId xmlns:a16="http://schemas.microsoft.com/office/drawing/2014/main" id="{7C2CCAAA-B532-4A8E-BADE-CE4DF70CFDE4}"/>
              </a:ext>
            </a:extLst>
          </p:cNvPr>
          <p:cNvSpPr txBox="1"/>
          <p:nvPr/>
        </p:nvSpPr>
        <p:spPr>
          <a:xfrm>
            <a:off x="9986764" y="2466272"/>
            <a:ext cx="185135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Total Amount Originally Proposed</a:t>
            </a:r>
          </a:p>
          <a:p>
            <a:r>
              <a:rPr lang="en-US" sz="1200" dirty="0"/>
              <a:t>by Taxing Jurisdictions (September)</a:t>
            </a:r>
          </a:p>
        </p:txBody>
      </p:sp>
      <p:sp>
        <p:nvSpPr>
          <p:cNvPr id="20" name="TextBox 19">
            <a:extLst>
              <a:ext uri="{FF2B5EF4-FFF2-40B4-BE49-F238E27FC236}">
                <a16:creationId xmlns:a16="http://schemas.microsoft.com/office/drawing/2014/main" id="{CB1EB5FA-BB10-4B30-9335-D0D7C53BD063}"/>
              </a:ext>
            </a:extLst>
          </p:cNvPr>
          <p:cNvSpPr txBox="1"/>
          <p:nvPr/>
        </p:nvSpPr>
        <p:spPr>
          <a:xfrm>
            <a:off x="9986764" y="3429000"/>
            <a:ext cx="185135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Total Amount After Final Adoption</a:t>
            </a:r>
          </a:p>
          <a:p>
            <a:r>
              <a:rPr lang="en-US" sz="1200" dirty="0"/>
              <a:t>By Taxing Jurisdictions (December)</a:t>
            </a:r>
          </a:p>
        </p:txBody>
      </p:sp>
      <p:sp>
        <p:nvSpPr>
          <p:cNvPr id="23" name="TextBox 22">
            <a:extLst>
              <a:ext uri="{FF2B5EF4-FFF2-40B4-BE49-F238E27FC236}">
                <a16:creationId xmlns:a16="http://schemas.microsoft.com/office/drawing/2014/main" id="{362BF488-4DD9-43E9-9D01-344C830EEBB7}"/>
              </a:ext>
            </a:extLst>
          </p:cNvPr>
          <p:cNvSpPr txBox="1"/>
          <p:nvPr/>
        </p:nvSpPr>
        <p:spPr>
          <a:xfrm>
            <a:off x="37455" y="6489437"/>
            <a:ext cx="2283317"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9.A/B. School District Tax Amount</a:t>
            </a:r>
          </a:p>
        </p:txBody>
      </p:sp>
      <p:sp>
        <p:nvSpPr>
          <p:cNvPr id="26" name="TextBox 25">
            <a:extLst>
              <a:ext uri="{FF2B5EF4-FFF2-40B4-BE49-F238E27FC236}">
                <a16:creationId xmlns:a16="http://schemas.microsoft.com/office/drawing/2014/main" id="{AE95CC22-B14B-45B7-8CAF-397216F3082A}"/>
              </a:ext>
            </a:extLst>
          </p:cNvPr>
          <p:cNvSpPr txBox="1"/>
          <p:nvPr/>
        </p:nvSpPr>
        <p:spPr>
          <a:xfrm>
            <a:off x="168774" y="6129387"/>
            <a:ext cx="1352806"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7. City Tax Amount</a:t>
            </a:r>
          </a:p>
        </p:txBody>
      </p:sp>
      <p:sp>
        <p:nvSpPr>
          <p:cNvPr id="29" name="TextBox 28">
            <a:extLst>
              <a:ext uri="{FF2B5EF4-FFF2-40B4-BE49-F238E27FC236}">
                <a16:creationId xmlns:a16="http://schemas.microsoft.com/office/drawing/2014/main" id="{904AC203-4CEF-41BC-A5F8-4C55A7C88137}"/>
              </a:ext>
            </a:extLst>
          </p:cNvPr>
          <p:cNvSpPr txBox="1"/>
          <p:nvPr/>
        </p:nvSpPr>
        <p:spPr>
          <a:xfrm>
            <a:off x="168774" y="5677773"/>
            <a:ext cx="1558183"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6. County Tax Amount</a:t>
            </a:r>
          </a:p>
        </p:txBody>
      </p:sp>
      <p:sp>
        <p:nvSpPr>
          <p:cNvPr id="32" name="TextBox 31">
            <a:extLst>
              <a:ext uri="{FF2B5EF4-FFF2-40B4-BE49-F238E27FC236}">
                <a16:creationId xmlns:a16="http://schemas.microsoft.com/office/drawing/2014/main" id="{242C4F05-F213-4764-90D0-B95AB70BF81A}"/>
              </a:ext>
            </a:extLst>
          </p:cNvPr>
          <p:cNvSpPr txBox="1"/>
          <p:nvPr/>
        </p:nvSpPr>
        <p:spPr>
          <a:xfrm>
            <a:off x="10010824" y="4391728"/>
            <a:ext cx="182729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10. East Central Regional</a:t>
            </a:r>
          </a:p>
          <a:p>
            <a:r>
              <a:rPr lang="en-US" sz="1200" dirty="0"/>
              <a:t>Development Commission</a:t>
            </a:r>
          </a:p>
        </p:txBody>
      </p:sp>
      <p:pic>
        <p:nvPicPr>
          <p:cNvPr id="40" name="Content Placeholder 39">
            <a:extLst>
              <a:ext uri="{FF2B5EF4-FFF2-40B4-BE49-F238E27FC236}">
                <a16:creationId xmlns:a16="http://schemas.microsoft.com/office/drawing/2014/main" id="{0E815A5C-8F50-4D61-9F1D-4139406F257A}"/>
              </a:ext>
            </a:extLst>
          </p:cNvPr>
          <p:cNvPicPr>
            <a:picLocks noGrp="1" noChangeAspect="1"/>
          </p:cNvPicPr>
          <p:nvPr>
            <p:ph idx="1"/>
          </p:nvPr>
        </p:nvPicPr>
        <p:blipFill>
          <a:blip r:embed="rId2"/>
          <a:stretch>
            <a:fillRect/>
          </a:stretch>
        </p:blipFill>
        <p:spPr>
          <a:xfrm>
            <a:off x="2338836" y="-60730"/>
            <a:ext cx="7592410" cy="6979460"/>
          </a:xfrm>
          <a:prstGeom prst="rect">
            <a:avLst/>
          </a:prstGeom>
        </p:spPr>
      </p:pic>
      <p:sp>
        <p:nvSpPr>
          <p:cNvPr id="10" name="TextBox 9">
            <a:extLst>
              <a:ext uri="{FF2B5EF4-FFF2-40B4-BE49-F238E27FC236}">
                <a16:creationId xmlns:a16="http://schemas.microsoft.com/office/drawing/2014/main" id="{3A1CDE96-0D0D-497A-B4DA-F35BC6913703}"/>
              </a:ext>
            </a:extLst>
          </p:cNvPr>
          <p:cNvSpPr txBox="1"/>
          <p:nvPr/>
        </p:nvSpPr>
        <p:spPr>
          <a:xfrm>
            <a:off x="9957732" y="251670"/>
            <a:ext cx="195717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Value Determined by County Assessor, 90-105% of Fair Market Value by Statute</a:t>
            </a:r>
          </a:p>
        </p:txBody>
      </p:sp>
      <p:cxnSp>
        <p:nvCxnSpPr>
          <p:cNvPr id="12" name="Straight Arrow Connector 11">
            <a:extLst>
              <a:ext uri="{FF2B5EF4-FFF2-40B4-BE49-F238E27FC236}">
                <a16:creationId xmlns:a16="http://schemas.microsoft.com/office/drawing/2014/main" id="{DC276B68-1977-469D-BDEC-5F114E4A442A}"/>
              </a:ext>
            </a:extLst>
          </p:cNvPr>
          <p:cNvCxnSpPr>
            <a:cxnSpLocks/>
            <a:stCxn id="10" idx="1"/>
          </p:cNvCxnSpPr>
          <p:nvPr/>
        </p:nvCxnSpPr>
        <p:spPr>
          <a:xfrm flipH="1">
            <a:off x="9739620" y="574836"/>
            <a:ext cx="218112" cy="2137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9BA9EDA-2D74-4676-A005-F2969ECC732D}"/>
              </a:ext>
            </a:extLst>
          </p:cNvPr>
          <p:cNvCxnSpPr>
            <a:stCxn id="14" idx="1"/>
          </p:cNvCxnSpPr>
          <p:nvPr/>
        </p:nvCxnSpPr>
        <p:spPr>
          <a:xfrm flipH="1" flipV="1">
            <a:off x="9739620" y="1363401"/>
            <a:ext cx="218112" cy="159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BC8ABA2-8E44-438E-AE5B-FB411EF7E80C}"/>
              </a:ext>
            </a:extLst>
          </p:cNvPr>
          <p:cNvCxnSpPr>
            <a:cxnSpLocks/>
            <a:stCxn id="17" idx="1"/>
          </p:cNvCxnSpPr>
          <p:nvPr/>
        </p:nvCxnSpPr>
        <p:spPr>
          <a:xfrm flipH="1" flipV="1">
            <a:off x="9662234" y="2618307"/>
            <a:ext cx="324530" cy="2634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CE383F06-5253-47A7-8DE3-A2FEC6ACDC3E}"/>
              </a:ext>
            </a:extLst>
          </p:cNvPr>
          <p:cNvCxnSpPr>
            <a:cxnSpLocks/>
            <a:stCxn id="20" idx="1"/>
          </p:cNvCxnSpPr>
          <p:nvPr/>
        </p:nvCxnSpPr>
        <p:spPr>
          <a:xfrm flipH="1" flipV="1">
            <a:off x="9691266" y="3528789"/>
            <a:ext cx="295498" cy="315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31BD12EC-FA00-4339-A273-1A1DE6BD2E8C}"/>
              </a:ext>
            </a:extLst>
          </p:cNvPr>
          <p:cNvCxnSpPr>
            <a:cxnSpLocks/>
            <a:stCxn id="32" idx="1"/>
          </p:cNvCxnSpPr>
          <p:nvPr/>
        </p:nvCxnSpPr>
        <p:spPr>
          <a:xfrm flipH="1" flipV="1">
            <a:off x="9568873" y="4544291"/>
            <a:ext cx="441951" cy="782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B642D1EF-2A13-4F87-82F5-2D36B0DE450E}"/>
              </a:ext>
            </a:extLst>
          </p:cNvPr>
          <p:cNvCxnSpPr>
            <a:stCxn id="29" idx="3"/>
          </p:cNvCxnSpPr>
          <p:nvPr/>
        </p:nvCxnSpPr>
        <p:spPr>
          <a:xfrm>
            <a:off x="1726957" y="5816273"/>
            <a:ext cx="1168239" cy="2637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B08D3860-6A3B-4531-AE13-B909526937B5}"/>
              </a:ext>
            </a:extLst>
          </p:cNvPr>
          <p:cNvCxnSpPr>
            <a:cxnSpLocks/>
            <a:stCxn id="26" idx="3"/>
          </p:cNvCxnSpPr>
          <p:nvPr/>
        </p:nvCxnSpPr>
        <p:spPr>
          <a:xfrm>
            <a:off x="1521580" y="6267887"/>
            <a:ext cx="1204842" cy="46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4AD8282A-0174-413A-AD14-2CB6D5F84593}"/>
              </a:ext>
            </a:extLst>
          </p:cNvPr>
          <p:cNvCxnSpPr>
            <a:cxnSpLocks/>
            <a:stCxn id="23" idx="3"/>
          </p:cNvCxnSpPr>
          <p:nvPr/>
        </p:nvCxnSpPr>
        <p:spPr>
          <a:xfrm>
            <a:off x="2320772" y="6627937"/>
            <a:ext cx="1026435" cy="32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B40E921E-046D-4BAF-A8E1-FA70D6C0E696}"/>
              </a:ext>
            </a:extLst>
          </p:cNvPr>
          <p:cNvSpPr/>
          <p:nvPr/>
        </p:nvSpPr>
        <p:spPr>
          <a:xfrm>
            <a:off x="2961314" y="1661182"/>
            <a:ext cx="1166069" cy="217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297105-81AE-4CFE-AEA7-B739E14EBF29}"/>
              </a:ext>
            </a:extLst>
          </p:cNvPr>
          <p:cNvSpPr/>
          <p:nvPr/>
        </p:nvSpPr>
        <p:spPr>
          <a:xfrm>
            <a:off x="3402725" y="3844499"/>
            <a:ext cx="1823616" cy="217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CB2E30E-D51F-41BC-8915-888EC48F39AA}"/>
              </a:ext>
            </a:extLst>
          </p:cNvPr>
          <p:cNvSpPr/>
          <p:nvPr/>
        </p:nvSpPr>
        <p:spPr>
          <a:xfrm>
            <a:off x="3706612" y="2555389"/>
            <a:ext cx="521439" cy="1258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E6A4F07-D9EA-440B-99AF-189963F10B58}"/>
              </a:ext>
            </a:extLst>
          </p:cNvPr>
          <p:cNvSpPr/>
          <p:nvPr/>
        </p:nvSpPr>
        <p:spPr>
          <a:xfrm>
            <a:off x="3347207" y="1023457"/>
            <a:ext cx="1057013" cy="217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102F84-CBF3-4410-BFF4-989A15A965BB}"/>
              </a:ext>
            </a:extLst>
          </p:cNvPr>
          <p:cNvSpPr/>
          <p:nvPr/>
        </p:nvSpPr>
        <p:spPr>
          <a:xfrm>
            <a:off x="2650921" y="3020037"/>
            <a:ext cx="3347207" cy="2637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506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Budget Options to Consider</a:t>
            </a:r>
          </a:p>
        </p:txBody>
      </p:sp>
      <p:sp>
        <p:nvSpPr>
          <p:cNvPr id="3" name="Content Placeholder 2"/>
          <p:cNvSpPr>
            <a:spLocks noGrp="1"/>
          </p:cNvSpPr>
          <p:nvPr>
            <p:ph idx="1"/>
          </p:nvPr>
        </p:nvSpPr>
        <p:spPr>
          <a:xfrm>
            <a:off x="838200" y="1825625"/>
            <a:ext cx="10515600" cy="901391"/>
          </a:xfrm>
        </p:spPr>
        <p:txBody>
          <a:bodyPr>
            <a:normAutofit/>
          </a:bodyPr>
          <a:lstStyle/>
          <a:p>
            <a:r>
              <a:rPr lang="en-US" dirty="0"/>
              <a:t>Delaying Street Improvement Projects</a:t>
            </a:r>
          </a:p>
          <a:p>
            <a:pPr lvl="1"/>
            <a:r>
              <a:rPr lang="en-US" dirty="0"/>
              <a:t>All current projects were originally identified in 2010</a:t>
            </a:r>
          </a:p>
        </p:txBody>
      </p:sp>
      <p:sp>
        <p:nvSpPr>
          <p:cNvPr id="5" name="Content Placeholder 2"/>
          <p:cNvSpPr txBox="1">
            <a:spLocks/>
          </p:cNvSpPr>
          <p:nvPr/>
        </p:nvSpPr>
        <p:spPr>
          <a:xfrm>
            <a:off x="838200" y="2861953"/>
            <a:ext cx="10515600" cy="8582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Delay / Eliminate Capital Maint/Replacement Items</a:t>
            </a:r>
          </a:p>
          <a:p>
            <a:pPr lvl="1"/>
            <a:r>
              <a:rPr lang="en-US" dirty="0"/>
              <a:t>All items have been identified as needed</a:t>
            </a:r>
          </a:p>
        </p:txBody>
      </p:sp>
      <p:sp>
        <p:nvSpPr>
          <p:cNvPr id="6" name="Content Placeholder 2"/>
          <p:cNvSpPr txBox="1">
            <a:spLocks/>
          </p:cNvSpPr>
          <p:nvPr/>
        </p:nvSpPr>
        <p:spPr>
          <a:xfrm>
            <a:off x="838200" y="3855124"/>
            <a:ext cx="10515600" cy="1216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Reduce Operating Expenditures</a:t>
            </a:r>
          </a:p>
          <a:p>
            <a:pPr lvl="1"/>
            <a:r>
              <a:rPr lang="en-US" dirty="0"/>
              <a:t>Contracts and other legal obligations may limit scope of possible changes</a:t>
            </a:r>
          </a:p>
        </p:txBody>
      </p:sp>
      <p:sp>
        <p:nvSpPr>
          <p:cNvPr id="7" name="Content Placeholder 2">
            <a:extLst>
              <a:ext uri="{FF2B5EF4-FFF2-40B4-BE49-F238E27FC236}">
                <a16:creationId xmlns:a16="http://schemas.microsoft.com/office/drawing/2014/main" id="{D232B3BD-A25A-406B-B53E-6F9A8C263F5C}"/>
              </a:ext>
            </a:extLst>
          </p:cNvPr>
          <p:cNvSpPr txBox="1">
            <a:spLocks/>
          </p:cNvSpPr>
          <p:nvPr/>
        </p:nvSpPr>
        <p:spPr>
          <a:xfrm>
            <a:off x="838200" y="4866506"/>
            <a:ext cx="10515600" cy="1216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7857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A0C9-0E69-49CD-B5BE-1F86075C057D}"/>
              </a:ext>
            </a:extLst>
          </p:cNvPr>
          <p:cNvSpPr>
            <a:spLocks noGrp="1"/>
          </p:cNvSpPr>
          <p:nvPr>
            <p:ph type="ctrTitle"/>
          </p:nvPr>
        </p:nvSpPr>
        <p:spPr>
          <a:xfrm>
            <a:off x="1524000" y="0"/>
            <a:ext cx="9144000" cy="881928"/>
          </a:xfrm>
        </p:spPr>
        <p:txBody>
          <a:bodyPr>
            <a:normAutofit/>
          </a:bodyPr>
          <a:lstStyle/>
          <a:p>
            <a:r>
              <a:rPr lang="en-US" sz="4400" b="1" dirty="0">
                <a:latin typeface="Times New Roman" panose="02020603050405020304" pitchFamily="18" charset="0"/>
                <a:cs typeface="Times New Roman" panose="02020603050405020304" pitchFamily="18" charset="0"/>
              </a:rPr>
              <a:t>Budget Summary</a:t>
            </a:r>
          </a:p>
        </p:txBody>
      </p:sp>
      <p:graphicFrame>
        <p:nvGraphicFramePr>
          <p:cNvPr id="3" name="Table 2">
            <a:extLst>
              <a:ext uri="{FF2B5EF4-FFF2-40B4-BE49-F238E27FC236}">
                <a16:creationId xmlns:a16="http://schemas.microsoft.com/office/drawing/2014/main" id="{A614A03D-D118-4250-AF80-9609214CD089}"/>
              </a:ext>
            </a:extLst>
          </p:cNvPr>
          <p:cNvGraphicFramePr>
            <a:graphicFrameLocks noGrp="1"/>
          </p:cNvGraphicFramePr>
          <p:nvPr>
            <p:extLst>
              <p:ext uri="{D42A27DB-BD31-4B8C-83A1-F6EECF244321}">
                <p14:modId xmlns:p14="http://schemas.microsoft.com/office/powerpoint/2010/main" val="2090257515"/>
              </p:ext>
            </p:extLst>
          </p:nvPr>
        </p:nvGraphicFramePr>
        <p:xfrm>
          <a:off x="763398" y="881927"/>
          <a:ext cx="10452682" cy="5486400"/>
        </p:xfrm>
        <a:graphic>
          <a:graphicData uri="http://schemas.openxmlformats.org/drawingml/2006/table">
            <a:tbl>
              <a:tblPr/>
              <a:tblGrid>
                <a:gridCol w="3137212">
                  <a:extLst>
                    <a:ext uri="{9D8B030D-6E8A-4147-A177-3AD203B41FA5}">
                      <a16:colId xmlns:a16="http://schemas.microsoft.com/office/drawing/2014/main" val="3783042473"/>
                    </a:ext>
                  </a:extLst>
                </a:gridCol>
                <a:gridCol w="1238002">
                  <a:extLst>
                    <a:ext uri="{9D8B030D-6E8A-4147-A177-3AD203B41FA5}">
                      <a16:colId xmlns:a16="http://schemas.microsoft.com/office/drawing/2014/main" val="2099540676"/>
                    </a:ext>
                  </a:extLst>
                </a:gridCol>
                <a:gridCol w="1238002">
                  <a:extLst>
                    <a:ext uri="{9D8B030D-6E8A-4147-A177-3AD203B41FA5}">
                      <a16:colId xmlns:a16="http://schemas.microsoft.com/office/drawing/2014/main" val="3222619479"/>
                    </a:ext>
                  </a:extLst>
                </a:gridCol>
                <a:gridCol w="1252071">
                  <a:extLst>
                    <a:ext uri="{9D8B030D-6E8A-4147-A177-3AD203B41FA5}">
                      <a16:colId xmlns:a16="http://schemas.microsoft.com/office/drawing/2014/main" val="3639966745"/>
                    </a:ext>
                  </a:extLst>
                </a:gridCol>
                <a:gridCol w="1252071">
                  <a:extLst>
                    <a:ext uri="{9D8B030D-6E8A-4147-A177-3AD203B41FA5}">
                      <a16:colId xmlns:a16="http://schemas.microsoft.com/office/drawing/2014/main" val="3014575331"/>
                    </a:ext>
                  </a:extLst>
                </a:gridCol>
                <a:gridCol w="1167662">
                  <a:extLst>
                    <a:ext uri="{9D8B030D-6E8A-4147-A177-3AD203B41FA5}">
                      <a16:colId xmlns:a16="http://schemas.microsoft.com/office/drawing/2014/main" val="3846681285"/>
                    </a:ext>
                  </a:extLst>
                </a:gridCol>
                <a:gridCol w="1167662">
                  <a:extLst>
                    <a:ext uri="{9D8B030D-6E8A-4147-A177-3AD203B41FA5}">
                      <a16:colId xmlns:a16="http://schemas.microsoft.com/office/drawing/2014/main" val="1115177976"/>
                    </a:ext>
                  </a:extLst>
                </a:gridCol>
              </a:tblGrid>
              <a:tr h="182880">
                <a:tc>
                  <a:txBody>
                    <a:bodyPr/>
                    <a:lstStyle/>
                    <a:p>
                      <a:pPr algn="ctr" fontAlgn="b"/>
                      <a:r>
                        <a:rPr lang="en-US" sz="1100" b="1" i="0" u="none" strike="noStrike" dirty="0">
                          <a:solidFill>
                            <a:srgbClr val="000000"/>
                          </a:solidFill>
                          <a:effectLst/>
                          <a:latin typeface="Calibri" panose="020F0502020204030204" pitchFamily="34" charset="0"/>
                        </a:rPr>
                        <a:t>Title / Detail</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 2024 PROPOSED </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 2023 BUDGET </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 2022 BUDGET </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 2022 ACTUAL </a:t>
                      </a:r>
                    </a:p>
                  </a:txBody>
                  <a:tcPr marL="0" marR="0" marT="0"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 2021 ACTUAL </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 2020 ACTUAL </a:t>
                      </a:r>
                    </a:p>
                  </a:txBody>
                  <a:tcPr marL="0" marR="0" marT="0" marB="0" anchor="b">
                    <a:lnL>
                      <a:noFill/>
                    </a:lnL>
                    <a:lnR>
                      <a:noFill/>
                    </a:lnR>
                    <a:lnT>
                      <a:noFill/>
                    </a:lnT>
                    <a:lnB>
                      <a:noFill/>
                    </a:lnB>
                  </a:tcPr>
                </a:tc>
                <a:extLst>
                  <a:ext uri="{0D108BD9-81ED-4DB2-BD59-A6C34878D82A}">
                    <a16:rowId xmlns:a16="http://schemas.microsoft.com/office/drawing/2014/main" val="1401309408"/>
                  </a:ext>
                </a:extLst>
              </a:tr>
              <a:tr h="182880">
                <a:tc>
                  <a:txBody>
                    <a:bodyPr/>
                    <a:lstStyle/>
                    <a:p>
                      <a:pPr algn="l" fontAlgn="b"/>
                      <a:r>
                        <a:rPr lang="en-US" sz="1100" b="1" i="0" u="none" strike="noStrike">
                          <a:solidFill>
                            <a:srgbClr val="000000"/>
                          </a:solidFill>
                          <a:effectLst/>
                          <a:latin typeface="Calibri" panose="020F0502020204030204" pitchFamily="34" charset="0"/>
                        </a:rPr>
                        <a:t>TAXES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2,737,609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2,840,412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2,187,663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2,261,261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1,878,203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1,859,747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749798"/>
                  </a:ext>
                </a:extLst>
              </a:tr>
              <a:tr h="182880">
                <a:tc>
                  <a:txBody>
                    <a:bodyPr/>
                    <a:lstStyle/>
                    <a:p>
                      <a:pPr algn="l" fontAlgn="b"/>
                      <a:r>
                        <a:rPr lang="en-US" sz="1100" b="1" i="0" u="none" strike="noStrike" dirty="0">
                          <a:solidFill>
                            <a:srgbClr val="000000"/>
                          </a:solidFill>
                          <a:effectLst/>
                          <a:latin typeface="Calibri" panose="020F0502020204030204" pitchFamily="34" charset="0"/>
                        </a:rPr>
                        <a:t>LICENSES/PERMITS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237,050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260,525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388,500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316,775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351,751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448,614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966567"/>
                  </a:ext>
                </a:extLst>
              </a:tr>
              <a:tr h="182880">
                <a:tc>
                  <a:txBody>
                    <a:bodyPr/>
                    <a:lstStyle/>
                    <a:p>
                      <a:pPr algn="l" fontAlgn="b"/>
                      <a:r>
                        <a:rPr lang="en-US" sz="1100" b="1" i="0" u="none" strike="noStrike">
                          <a:solidFill>
                            <a:srgbClr val="000000"/>
                          </a:solidFill>
                          <a:effectLst/>
                          <a:latin typeface="Calibri" panose="020F0502020204030204" pitchFamily="34" charset="0"/>
                        </a:rPr>
                        <a:t>INTERGOVERNMENTAL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1,208,352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1,019,918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1,003,593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1,012,834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1,017,502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1,288,115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452836"/>
                  </a:ext>
                </a:extLst>
              </a:tr>
              <a:tr h="182880">
                <a:tc>
                  <a:txBody>
                    <a:bodyPr/>
                    <a:lstStyle/>
                    <a:p>
                      <a:pPr algn="l" fontAlgn="b"/>
                      <a:r>
                        <a:rPr lang="en-US" sz="1100" b="1" i="0" u="none" strike="noStrike">
                          <a:solidFill>
                            <a:srgbClr val="000000"/>
                          </a:solidFill>
                          <a:effectLst/>
                          <a:latin typeface="Calibri" panose="020F0502020204030204" pitchFamily="34" charset="0"/>
                        </a:rPr>
                        <a:t>CHARGES FOR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164,750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165,425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199,400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255,146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179,380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129,488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902506"/>
                  </a:ext>
                </a:extLst>
              </a:tr>
              <a:tr h="182880">
                <a:tc>
                  <a:txBody>
                    <a:bodyPr/>
                    <a:lstStyle/>
                    <a:p>
                      <a:pPr algn="l" fontAlgn="b"/>
                      <a:r>
                        <a:rPr lang="en-US" sz="1100" b="1" i="0" u="none" strike="noStrike">
                          <a:solidFill>
                            <a:srgbClr val="000000"/>
                          </a:solidFill>
                          <a:effectLst/>
                          <a:latin typeface="Calibri" panose="020F0502020204030204" pitchFamily="34" charset="0"/>
                        </a:rPr>
                        <a:t>FINES AND FORFEITURES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28,500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35,800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38,850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22,821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33,284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32,756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460266"/>
                  </a:ext>
                </a:extLst>
              </a:tr>
              <a:tr h="182880">
                <a:tc>
                  <a:txBody>
                    <a:bodyPr/>
                    <a:lstStyle/>
                    <a:p>
                      <a:pPr algn="l" fontAlgn="b"/>
                      <a:r>
                        <a:rPr lang="en-US" sz="1100" b="1" i="0" u="none" strike="noStrike">
                          <a:solidFill>
                            <a:srgbClr val="000000"/>
                          </a:solidFill>
                          <a:effectLst/>
                          <a:latin typeface="Calibri" panose="020F0502020204030204" pitchFamily="34" charset="0"/>
                        </a:rPr>
                        <a:t>MISCELLANEOUS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44,500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37,850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51,400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17,614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25,662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68,470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413903"/>
                  </a:ext>
                </a:extLst>
              </a:tr>
              <a:tr h="182880">
                <a:tc>
                  <a:txBody>
                    <a:bodyPr/>
                    <a:lstStyle/>
                    <a:p>
                      <a:pPr algn="l" fontAlgn="b"/>
                      <a:r>
                        <a:rPr lang="en-US" sz="1100" b="1" i="0" u="none" strike="noStrike">
                          <a:solidFill>
                            <a:srgbClr val="000000"/>
                          </a:solidFill>
                          <a:effectLst/>
                          <a:latin typeface="Calibri" panose="020F0502020204030204" pitchFamily="34" charset="0"/>
                        </a:rPr>
                        <a:t>TRANSFERS 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569,281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442,605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360,481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409,152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486,400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451,176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432604"/>
                  </a:ext>
                </a:extLst>
              </a:tr>
              <a:tr h="182880">
                <a:tc>
                  <a:txBody>
                    <a:bodyPr/>
                    <a:lstStyle/>
                    <a:p>
                      <a:pPr algn="r" fontAlgn="b"/>
                      <a:r>
                        <a:rPr lang="en-US" sz="1100" b="1" i="0" u="none" strike="noStrike" dirty="0">
                          <a:solidFill>
                            <a:srgbClr val="000000"/>
                          </a:solidFill>
                          <a:effectLst/>
                          <a:latin typeface="Calibri" panose="020F0502020204030204" pitchFamily="34" charset="0"/>
                        </a:rPr>
                        <a:t>GENERAL FUND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4,990,042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4,802,535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4,274,890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4,295,603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3,972,182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4,278,366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541240"/>
                  </a:ext>
                </a:extLst>
              </a:tr>
              <a:tr h="182880">
                <a:tc>
                  <a:txBody>
                    <a:bodyPr/>
                    <a:lstStyle/>
                    <a:p>
                      <a:pPr algn="l" fontAlgn="b"/>
                      <a:r>
                        <a:rPr lang="en-US" sz="1100" b="1" i="0" u="none" strike="noStrike">
                          <a:solidFill>
                            <a:srgbClr val="000000"/>
                          </a:solidFill>
                          <a:effectLst/>
                          <a:latin typeface="Calibri" panose="020F0502020204030204" pitchFamily="34" charset="0"/>
                        </a:rPr>
                        <a:t>COUNCIL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39,780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44,550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40,064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37,155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35,679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40,038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911701"/>
                  </a:ext>
                </a:extLst>
              </a:tr>
              <a:tr h="182880">
                <a:tc>
                  <a:txBody>
                    <a:bodyPr/>
                    <a:lstStyle/>
                    <a:p>
                      <a:pPr algn="l" fontAlgn="b"/>
                      <a:r>
                        <a:rPr lang="en-US" sz="1100" b="1" i="0" u="none" strike="noStrike">
                          <a:solidFill>
                            <a:srgbClr val="000000"/>
                          </a:solidFill>
                          <a:effectLst/>
                          <a:latin typeface="Calibri" panose="020F0502020204030204" pitchFamily="34" charset="0"/>
                        </a:rPr>
                        <a:t>ELECTIONS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11,500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10,700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7,162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1,436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10,030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241373"/>
                  </a:ext>
                </a:extLst>
              </a:tr>
              <a:tr h="182880">
                <a:tc>
                  <a:txBody>
                    <a:bodyPr/>
                    <a:lstStyle/>
                    <a:p>
                      <a:pPr algn="l" fontAlgn="b"/>
                      <a:r>
                        <a:rPr lang="en-US" sz="1100" b="1" i="0" u="none" strike="noStrike">
                          <a:solidFill>
                            <a:srgbClr val="000000"/>
                          </a:solidFill>
                          <a:effectLst/>
                          <a:latin typeface="Calibri" panose="020F0502020204030204" pitchFamily="34" charset="0"/>
                        </a:rPr>
                        <a:t>FINANCIAL ADMINISTRATION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678,485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633,356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592,270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572,815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541,295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515,328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874585"/>
                  </a:ext>
                </a:extLst>
              </a:tr>
              <a:tr h="182880">
                <a:tc>
                  <a:txBody>
                    <a:bodyPr/>
                    <a:lstStyle/>
                    <a:p>
                      <a:pPr algn="l" fontAlgn="b"/>
                      <a:r>
                        <a:rPr lang="en-US" sz="1100" b="1" i="0" u="none" strike="noStrike">
                          <a:solidFill>
                            <a:srgbClr val="000000"/>
                          </a:solidFill>
                          <a:effectLst/>
                          <a:latin typeface="Calibri" panose="020F0502020204030204" pitchFamily="34" charset="0"/>
                        </a:rPr>
                        <a:t>SPECIAL PROJECTS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56,125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1072218"/>
                  </a:ext>
                </a:extLst>
              </a:tr>
              <a:tr h="182880">
                <a:tc>
                  <a:txBody>
                    <a:bodyPr/>
                    <a:lstStyle/>
                    <a:p>
                      <a:pPr algn="l" fontAlgn="b"/>
                      <a:r>
                        <a:rPr lang="en-US" sz="1100" b="1" i="0" u="none" strike="noStrike">
                          <a:solidFill>
                            <a:srgbClr val="000000"/>
                          </a:solidFill>
                          <a:effectLst/>
                          <a:latin typeface="Calibri" panose="020F0502020204030204" pitchFamily="34" charset="0"/>
                        </a:rPr>
                        <a:t>PLANNING AND ZONING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144,900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167,875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160,478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147,696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138,485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133,373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107078"/>
                  </a:ext>
                </a:extLst>
              </a:tr>
              <a:tr h="182880">
                <a:tc>
                  <a:txBody>
                    <a:bodyPr/>
                    <a:lstStyle/>
                    <a:p>
                      <a:pPr algn="l" fontAlgn="b"/>
                      <a:r>
                        <a:rPr lang="en-US" sz="1100" b="1" i="0" u="none" strike="noStrike">
                          <a:solidFill>
                            <a:srgbClr val="000000"/>
                          </a:solidFill>
                          <a:effectLst/>
                          <a:latin typeface="Calibri" panose="020F0502020204030204" pitchFamily="34" charset="0"/>
                        </a:rPr>
                        <a:t>MUNICIPAL BUILDING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53,740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50,835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38,140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52,422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49,593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38,153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600075"/>
                  </a:ext>
                </a:extLst>
              </a:tr>
              <a:tr h="182880">
                <a:tc>
                  <a:txBody>
                    <a:bodyPr/>
                    <a:lstStyle/>
                    <a:p>
                      <a:pPr algn="l" fontAlgn="b"/>
                      <a:r>
                        <a:rPr lang="en-US" sz="1100" b="1" i="0" u="none" strike="noStrike">
                          <a:solidFill>
                            <a:srgbClr val="000000"/>
                          </a:solidFill>
                          <a:effectLst/>
                          <a:latin typeface="Calibri" panose="020F0502020204030204" pitchFamily="34" charset="0"/>
                        </a:rPr>
                        <a:t>POLICE ADMINISTRATION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2,169,580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2,021,860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1,863,451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1,734,545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1,683,863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1,411,553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748656"/>
                  </a:ext>
                </a:extLst>
              </a:tr>
              <a:tr h="182880">
                <a:tc>
                  <a:txBody>
                    <a:bodyPr/>
                    <a:lstStyle/>
                    <a:p>
                      <a:pPr algn="l" fontAlgn="b"/>
                      <a:r>
                        <a:rPr lang="en-US" sz="1100" b="1" i="0" u="none" strike="noStrike" dirty="0">
                          <a:solidFill>
                            <a:srgbClr val="000000"/>
                          </a:solidFill>
                          <a:effectLst/>
                          <a:latin typeface="Calibri" panose="020F0502020204030204" pitchFamily="34" charset="0"/>
                        </a:rPr>
                        <a:t>FIRE PROTECTION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331,900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304,300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273,600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276,030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253,972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244,229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049805"/>
                  </a:ext>
                </a:extLst>
              </a:tr>
              <a:tr h="182880">
                <a:tc>
                  <a:txBody>
                    <a:bodyPr/>
                    <a:lstStyle/>
                    <a:p>
                      <a:pPr algn="l" fontAlgn="b"/>
                      <a:r>
                        <a:rPr lang="en-US" sz="1100" b="1" i="0" u="none" strike="noStrike">
                          <a:solidFill>
                            <a:srgbClr val="000000"/>
                          </a:solidFill>
                          <a:effectLst/>
                          <a:latin typeface="Calibri" panose="020F0502020204030204" pitchFamily="34" charset="0"/>
                        </a:rPr>
                        <a:t>BUILDING INSPECTION ADMIN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243,760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295,890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278,382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262,555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223,386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398,040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267470"/>
                  </a:ext>
                </a:extLst>
              </a:tr>
              <a:tr h="182880">
                <a:tc>
                  <a:txBody>
                    <a:bodyPr/>
                    <a:lstStyle/>
                    <a:p>
                      <a:pPr algn="l" fontAlgn="b"/>
                      <a:r>
                        <a:rPr lang="en-US" sz="1100" b="1" i="0" u="none" strike="noStrike">
                          <a:solidFill>
                            <a:srgbClr val="000000"/>
                          </a:solidFill>
                          <a:effectLst/>
                          <a:latin typeface="Calibri" panose="020F0502020204030204" pitchFamily="34" charset="0"/>
                        </a:rPr>
                        <a:t>CODE ENFORCEMENT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11,369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11,393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664966"/>
                  </a:ext>
                </a:extLst>
              </a:tr>
              <a:tr h="182880">
                <a:tc>
                  <a:txBody>
                    <a:bodyPr/>
                    <a:lstStyle/>
                    <a:p>
                      <a:pPr algn="l" fontAlgn="b"/>
                      <a:r>
                        <a:rPr lang="en-US" sz="1100" b="1" i="0" u="none" strike="noStrike">
                          <a:solidFill>
                            <a:srgbClr val="000000"/>
                          </a:solidFill>
                          <a:effectLst/>
                          <a:latin typeface="Calibri" panose="020F0502020204030204" pitchFamily="34" charset="0"/>
                        </a:rPr>
                        <a:t>CIVIL DEFENSE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2,220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2,470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2,140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2,140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2,140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2,140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245408"/>
                  </a:ext>
                </a:extLst>
              </a:tr>
              <a:tr h="182880">
                <a:tc>
                  <a:txBody>
                    <a:bodyPr/>
                    <a:lstStyle/>
                    <a:p>
                      <a:pPr algn="l" fontAlgn="b"/>
                      <a:r>
                        <a:rPr lang="en-US" sz="1100" b="1" i="0" u="none" strike="noStrike">
                          <a:solidFill>
                            <a:srgbClr val="000000"/>
                          </a:solidFill>
                          <a:effectLst/>
                          <a:latin typeface="Calibri" panose="020F0502020204030204" pitchFamily="34" charset="0"/>
                        </a:rPr>
                        <a:t>ANIMAL 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1,360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3,110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3,095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1,122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3,071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969637"/>
                  </a:ext>
                </a:extLst>
              </a:tr>
              <a:tr h="182880">
                <a:tc>
                  <a:txBody>
                    <a:bodyPr/>
                    <a:lstStyle/>
                    <a:p>
                      <a:pPr algn="l" fontAlgn="b"/>
                      <a:r>
                        <a:rPr lang="en-US" sz="1100" b="1" i="0" u="none" strike="noStrike">
                          <a:solidFill>
                            <a:srgbClr val="000000"/>
                          </a:solidFill>
                          <a:effectLst/>
                          <a:latin typeface="Calibri" panose="020F0502020204030204" pitchFamily="34" charset="0"/>
                        </a:rPr>
                        <a:t>GENERAL CITY 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70,735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68,080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60,995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61,004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53,649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45,824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394220"/>
                  </a:ext>
                </a:extLst>
              </a:tr>
              <a:tr h="182880">
                <a:tc>
                  <a:txBody>
                    <a:bodyPr/>
                    <a:lstStyle/>
                    <a:p>
                      <a:pPr algn="l" fontAlgn="b"/>
                      <a:r>
                        <a:rPr lang="en-US" sz="1100" b="1" i="0" u="none" strike="noStrike">
                          <a:solidFill>
                            <a:srgbClr val="000000"/>
                          </a:solidFill>
                          <a:effectLst/>
                          <a:latin typeface="Calibri" panose="020F0502020204030204" pitchFamily="34" charset="0"/>
                        </a:rPr>
                        <a:t>HWYS, STREETS, &amp; ROADS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470,060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461,360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424,054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395,840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329,138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344,865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398753"/>
                  </a:ext>
                </a:extLst>
              </a:tr>
              <a:tr h="182880">
                <a:tc>
                  <a:txBody>
                    <a:bodyPr/>
                    <a:lstStyle/>
                    <a:p>
                      <a:pPr algn="l" fontAlgn="b"/>
                      <a:r>
                        <a:rPr lang="en-US" sz="1100" b="1" i="0" u="none" strike="noStrike">
                          <a:solidFill>
                            <a:srgbClr val="000000"/>
                          </a:solidFill>
                          <a:effectLst/>
                          <a:latin typeface="Calibri" panose="020F0502020204030204" pitchFamily="34" charset="0"/>
                        </a:rPr>
                        <a:t>STREET LIGHTING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56,980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56,100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53,500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53,768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58,434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53,811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109129"/>
                  </a:ext>
                </a:extLst>
              </a:tr>
              <a:tr h="182880">
                <a:tc>
                  <a:txBody>
                    <a:bodyPr/>
                    <a:lstStyle/>
                    <a:p>
                      <a:pPr algn="l" fontAlgn="b"/>
                      <a:r>
                        <a:rPr lang="en-US" sz="1100" b="1" i="0" u="none" strike="noStrike">
                          <a:solidFill>
                            <a:srgbClr val="000000"/>
                          </a:solidFill>
                          <a:effectLst/>
                          <a:latin typeface="Calibri" panose="020F0502020204030204" pitchFamily="34" charset="0"/>
                        </a:rPr>
                        <a:t>SANITATION ADMINISTRATION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33,640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31,800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26,450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24,514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23,633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23,023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85145"/>
                  </a:ext>
                </a:extLst>
              </a:tr>
              <a:tr h="182880">
                <a:tc>
                  <a:txBody>
                    <a:bodyPr/>
                    <a:lstStyle/>
                    <a:p>
                      <a:pPr algn="l" fontAlgn="b"/>
                      <a:r>
                        <a:rPr lang="en-US" sz="1100" b="1" i="0" u="none" strike="noStrike">
                          <a:solidFill>
                            <a:srgbClr val="000000"/>
                          </a:solidFill>
                          <a:effectLst/>
                          <a:latin typeface="Calibri" panose="020F0502020204030204" pitchFamily="34" charset="0"/>
                        </a:rPr>
                        <a:t>PARK,REC,CULTURE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429,185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453,485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406,920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380,724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338,477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333,074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800103"/>
                  </a:ext>
                </a:extLst>
              </a:tr>
              <a:tr h="182880">
                <a:tc>
                  <a:txBody>
                    <a:bodyPr/>
                    <a:lstStyle/>
                    <a:p>
                      <a:pPr algn="l" fontAlgn="b"/>
                      <a:r>
                        <a:rPr lang="en-US" sz="1100" b="1" i="0" u="none" strike="noStrike">
                          <a:solidFill>
                            <a:srgbClr val="000000"/>
                          </a:solidFill>
                          <a:effectLst/>
                          <a:latin typeface="Calibri" panose="020F0502020204030204" pitchFamily="34" charset="0"/>
                        </a:rPr>
                        <a:t>TRANSFERS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33,265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50,825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25,765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450450"/>
                  </a:ext>
                </a:extLst>
              </a:tr>
              <a:tr h="182880">
                <a:tc>
                  <a:txBody>
                    <a:bodyPr/>
                    <a:lstStyle/>
                    <a:p>
                      <a:pPr algn="l" fontAlgn="b"/>
                      <a:r>
                        <a:rPr lang="en-US" sz="1100" b="1" i="0" u="none" strike="noStrike">
                          <a:solidFill>
                            <a:srgbClr val="000000"/>
                          </a:solidFill>
                          <a:effectLst/>
                          <a:latin typeface="Calibri" panose="020F0502020204030204" pitchFamily="34" charset="0"/>
                        </a:rPr>
                        <a:t>MISCELLANEOUS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16,510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15,460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14,885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42,161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14,986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363,183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466710"/>
                  </a:ext>
                </a:extLst>
              </a:tr>
              <a:tr h="182880">
                <a:tc>
                  <a:txBody>
                    <a:bodyPr/>
                    <a:lstStyle/>
                    <a:p>
                      <a:pPr algn="r" fontAlgn="b"/>
                      <a:r>
                        <a:rPr lang="en-US" sz="1100" b="1" i="0" u="none" strike="noStrike" dirty="0">
                          <a:solidFill>
                            <a:srgbClr val="000000"/>
                          </a:solidFill>
                          <a:effectLst/>
                          <a:latin typeface="Calibri" panose="020F0502020204030204" pitchFamily="34" charset="0"/>
                        </a:rPr>
                        <a:t>GENERAL FUND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4,787,600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4,661,356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4,274,889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4,051,653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3,762,902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4,027,252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001154"/>
                  </a:ext>
                </a:extLst>
              </a:tr>
              <a:tr h="182880">
                <a:tc>
                  <a:txBody>
                    <a:bodyPr/>
                    <a:lstStyle/>
                    <a:p>
                      <a:pPr algn="l" fontAlgn="b"/>
                      <a:r>
                        <a:rPr lang="en-US" sz="1100" b="1" i="0" u="none" strike="noStrike">
                          <a:solidFill>
                            <a:srgbClr val="000000"/>
                          </a:solidFill>
                          <a:effectLst/>
                          <a:latin typeface="Calibri" panose="020F0502020204030204" pitchFamily="34" charset="0"/>
                        </a:rPr>
                        <a:t>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202,442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141,179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243,949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209,280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251,114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459220"/>
                  </a:ext>
                </a:extLst>
              </a:tr>
            </a:tbl>
          </a:graphicData>
        </a:graphic>
      </p:graphicFrame>
    </p:spTree>
    <p:extLst>
      <p:ext uri="{BB962C8B-B14F-4D97-AF65-F5344CB8AC3E}">
        <p14:creationId xmlns:p14="http://schemas.microsoft.com/office/powerpoint/2010/main" val="1266118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A0C9-0E69-49CD-B5BE-1F86075C057D}"/>
              </a:ext>
            </a:extLst>
          </p:cNvPr>
          <p:cNvSpPr>
            <a:spLocks noGrp="1"/>
          </p:cNvSpPr>
          <p:nvPr>
            <p:ph type="ctrTitle"/>
          </p:nvPr>
        </p:nvSpPr>
        <p:spPr>
          <a:xfrm>
            <a:off x="1524000" y="0"/>
            <a:ext cx="9144000" cy="881928"/>
          </a:xfrm>
        </p:spPr>
        <p:txBody>
          <a:bodyPr>
            <a:normAutofit/>
          </a:bodyPr>
          <a:lstStyle/>
          <a:p>
            <a:r>
              <a:rPr lang="en-US" sz="4400" b="1" dirty="0">
                <a:latin typeface="Times New Roman" panose="02020603050405020304" pitchFamily="18" charset="0"/>
                <a:cs typeface="Times New Roman" panose="02020603050405020304" pitchFamily="18" charset="0"/>
              </a:rPr>
              <a:t>Budget Summary</a:t>
            </a:r>
          </a:p>
        </p:txBody>
      </p:sp>
      <p:graphicFrame>
        <p:nvGraphicFramePr>
          <p:cNvPr id="4" name="Table 3">
            <a:extLst>
              <a:ext uri="{FF2B5EF4-FFF2-40B4-BE49-F238E27FC236}">
                <a16:creationId xmlns:a16="http://schemas.microsoft.com/office/drawing/2014/main" id="{50A5DAC1-B056-461F-80C1-9EFEEE398822}"/>
              </a:ext>
            </a:extLst>
          </p:cNvPr>
          <p:cNvGraphicFramePr>
            <a:graphicFrameLocks noGrp="1"/>
          </p:cNvGraphicFramePr>
          <p:nvPr>
            <p:extLst>
              <p:ext uri="{D42A27DB-BD31-4B8C-83A1-F6EECF244321}">
                <p14:modId xmlns:p14="http://schemas.microsoft.com/office/powerpoint/2010/main" val="4234190440"/>
              </p:ext>
            </p:extLst>
          </p:nvPr>
        </p:nvGraphicFramePr>
        <p:xfrm>
          <a:off x="553673" y="881928"/>
          <a:ext cx="11039911" cy="5852160"/>
        </p:xfrm>
        <a:graphic>
          <a:graphicData uri="http://schemas.openxmlformats.org/drawingml/2006/table">
            <a:tbl>
              <a:tblPr/>
              <a:tblGrid>
                <a:gridCol w="3313459">
                  <a:extLst>
                    <a:ext uri="{9D8B030D-6E8A-4147-A177-3AD203B41FA5}">
                      <a16:colId xmlns:a16="http://schemas.microsoft.com/office/drawing/2014/main" val="2454822273"/>
                    </a:ext>
                  </a:extLst>
                </a:gridCol>
                <a:gridCol w="1307553">
                  <a:extLst>
                    <a:ext uri="{9D8B030D-6E8A-4147-A177-3AD203B41FA5}">
                      <a16:colId xmlns:a16="http://schemas.microsoft.com/office/drawing/2014/main" val="4079259748"/>
                    </a:ext>
                  </a:extLst>
                </a:gridCol>
                <a:gridCol w="1307553">
                  <a:extLst>
                    <a:ext uri="{9D8B030D-6E8A-4147-A177-3AD203B41FA5}">
                      <a16:colId xmlns:a16="http://schemas.microsoft.com/office/drawing/2014/main" val="925518680"/>
                    </a:ext>
                  </a:extLst>
                </a:gridCol>
                <a:gridCol w="1322413">
                  <a:extLst>
                    <a:ext uri="{9D8B030D-6E8A-4147-A177-3AD203B41FA5}">
                      <a16:colId xmlns:a16="http://schemas.microsoft.com/office/drawing/2014/main" val="2399680507"/>
                    </a:ext>
                  </a:extLst>
                </a:gridCol>
                <a:gridCol w="1322413">
                  <a:extLst>
                    <a:ext uri="{9D8B030D-6E8A-4147-A177-3AD203B41FA5}">
                      <a16:colId xmlns:a16="http://schemas.microsoft.com/office/drawing/2014/main" val="2325345729"/>
                    </a:ext>
                  </a:extLst>
                </a:gridCol>
                <a:gridCol w="1233260">
                  <a:extLst>
                    <a:ext uri="{9D8B030D-6E8A-4147-A177-3AD203B41FA5}">
                      <a16:colId xmlns:a16="http://schemas.microsoft.com/office/drawing/2014/main" val="2759191181"/>
                    </a:ext>
                  </a:extLst>
                </a:gridCol>
                <a:gridCol w="1233260">
                  <a:extLst>
                    <a:ext uri="{9D8B030D-6E8A-4147-A177-3AD203B41FA5}">
                      <a16:colId xmlns:a16="http://schemas.microsoft.com/office/drawing/2014/main" val="472285871"/>
                    </a:ext>
                  </a:extLst>
                </a:gridCol>
              </a:tblGrid>
              <a:tr h="182880">
                <a:tc>
                  <a:txBody>
                    <a:bodyPr/>
                    <a:lstStyle/>
                    <a:p>
                      <a:pPr algn="ctr" fontAlgn="b"/>
                      <a:r>
                        <a:rPr lang="en-US" sz="1000" b="1" i="0" u="none" strike="noStrike">
                          <a:solidFill>
                            <a:srgbClr val="000000"/>
                          </a:solidFill>
                          <a:effectLst/>
                          <a:latin typeface="Calibri" panose="020F0502020204030204" pitchFamily="34" charset="0"/>
                        </a:rPr>
                        <a:t>Title / Detail</a:t>
                      </a:r>
                    </a:p>
                  </a:txBody>
                  <a:tcPr marL="0" marR="0" marT="0"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panose="020F0502020204030204" pitchFamily="34" charset="0"/>
                        </a:rPr>
                        <a:t> 2024 PROPOSED </a:t>
                      </a:r>
                    </a:p>
                  </a:txBody>
                  <a:tcPr marL="0" marR="0" marT="0"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panose="020F0502020204030204" pitchFamily="34" charset="0"/>
                        </a:rPr>
                        <a:t> 2023 BUDGET </a:t>
                      </a:r>
                    </a:p>
                  </a:txBody>
                  <a:tcPr marL="0" marR="0" marT="0"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panose="020F0502020204030204" pitchFamily="34" charset="0"/>
                        </a:rPr>
                        <a:t> 2022 BUDGET </a:t>
                      </a:r>
                    </a:p>
                  </a:txBody>
                  <a:tcPr marL="0" marR="0" marT="0"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panose="020F0502020204030204" pitchFamily="34" charset="0"/>
                        </a:rPr>
                        <a:t> 2022 ACTUAL </a:t>
                      </a:r>
                    </a:p>
                  </a:txBody>
                  <a:tcPr marL="0" marR="0" marT="0"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panose="020F0502020204030204" pitchFamily="34" charset="0"/>
                        </a:rPr>
                        <a:t> 2021 ACTUAL </a:t>
                      </a:r>
                    </a:p>
                  </a:txBody>
                  <a:tcPr marL="0" marR="0" marT="0"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 2020 ACTUAL </a:t>
                      </a:r>
                    </a:p>
                  </a:txBody>
                  <a:tcPr marL="0" marR="0" marT="0" marB="0" anchor="b">
                    <a:lnL>
                      <a:noFill/>
                    </a:lnL>
                    <a:lnR>
                      <a:noFill/>
                    </a:lnR>
                    <a:lnT>
                      <a:noFill/>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2895384"/>
                  </a:ext>
                </a:extLst>
              </a:tr>
              <a:tr h="182880">
                <a:tc>
                  <a:txBody>
                    <a:bodyPr/>
                    <a:lstStyle/>
                    <a:p>
                      <a:pPr algn="l" fontAlgn="b"/>
                      <a:r>
                        <a:rPr lang="en-US" sz="1000" b="1" i="0" u="none" strike="noStrike">
                          <a:solidFill>
                            <a:srgbClr val="000000"/>
                          </a:solidFill>
                          <a:effectLst/>
                          <a:latin typeface="Calibri" panose="020F0502020204030204" pitchFamily="34" charset="0"/>
                        </a:rPr>
                        <a:t>EDA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150,591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134,175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111,448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113,583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105,402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101,322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690557"/>
                  </a:ext>
                </a:extLst>
              </a:tr>
              <a:tr h="182880">
                <a:tc>
                  <a:txBody>
                    <a:bodyPr/>
                    <a:lstStyle/>
                    <a:p>
                      <a:pPr algn="l" fontAlgn="b"/>
                      <a:r>
                        <a:rPr lang="en-US" sz="1000" b="1" i="0" u="none" strike="noStrike">
                          <a:solidFill>
                            <a:srgbClr val="000000"/>
                          </a:solidFill>
                          <a:effectLst/>
                          <a:latin typeface="Calibri" panose="020F0502020204030204" pitchFamily="34" charset="0"/>
                        </a:rPr>
                        <a:t>EDA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142,661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134,175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109,351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105,738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228,985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108,227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723689"/>
                  </a:ext>
                </a:extLst>
              </a:tr>
              <a:tr h="182880">
                <a:tc>
                  <a:txBody>
                    <a:bodyPr/>
                    <a:lstStyle/>
                    <a:p>
                      <a:pPr algn="l" fontAlgn="b"/>
                      <a:r>
                        <a:rPr lang="en-US" sz="1000" b="1" i="0" u="none" strike="noStrike" dirty="0">
                          <a:solidFill>
                            <a:srgbClr val="000000"/>
                          </a:solidFill>
                          <a:effectLst/>
                          <a:latin typeface="Calibri" panose="020F0502020204030204" pitchFamily="34" charset="0"/>
                        </a:rPr>
                        <a:t>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7,930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2,097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7,846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(123,583)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(6,905)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6613382"/>
                  </a:ext>
                </a:extLst>
              </a:tr>
              <a:tr h="182880">
                <a:tc>
                  <a:txBody>
                    <a:bodyPr/>
                    <a:lstStyle/>
                    <a:p>
                      <a:pPr algn="l" fontAlgn="b"/>
                      <a:r>
                        <a:rPr lang="en-US" sz="1000" b="1" i="0" u="none" strike="noStrike">
                          <a:solidFill>
                            <a:srgbClr val="000000"/>
                          </a:solidFill>
                          <a:effectLst/>
                          <a:latin typeface="Calibri" panose="020F0502020204030204" pitchFamily="34" charset="0"/>
                        </a:rPr>
                        <a:t>STREET CONSTRUCTION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597,790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707,100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402,150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579,311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542,416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163,092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071951"/>
                  </a:ext>
                </a:extLst>
              </a:tr>
              <a:tr h="182880">
                <a:tc>
                  <a:txBody>
                    <a:bodyPr/>
                    <a:lstStyle/>
                    <a:p>
                      <a:pPr algn="l" fontAlgn="b"/>
                      <a:r>
                        <a:rPr lang="en-US" sz="1000" b="1" i="0" u="none" strike="noStrike">
                          <a:solidFill>
                            <a:srgbClr val="000000"/>
                          </a:solidFill>
                          <a:effectLst/>
                          <a:latin typeface="Calibri" panose="020F0502020204030204" pitchFamily="34" charset="0"/>
                        </a:rPr>
                        <a:t>STREET CONSTRUCTION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10,300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657,000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544,418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753,022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675,253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80582"/>
                  </a:ext>
                </a:extLst>
              </a:tr>
              <a:tr h="182880">
                <a:tc>
                  <a:txBody>
                    <a:bodyPr/>
                    <a:lstStyle/>
                    <a:p>
                      <a:pPr algn="l" fontAlgn="b"/>
                      <a:r>
                        <a:rPr lang="en-US" sz="1000" b="1" i="0" u="none" strike="noStrike">
                          <a:solidFill>
                            <a:srgbClr val="000000"/>
                          </a:solidFill>
                          <a:effectLst/>
                          <a:latin typeface="Calibri" panose="020F0502020204030204" pitchFamily="34" charset="0"/>
                        </a:rPr>
                        <a:t>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587,490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307,100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(254,850)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34,893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(210,606)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(512,162)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6049242"/>
                  </a:ext>
                </a:extLst>
              </a:tr>
              <a:tr h="182880">
                <a:tc>
                  <a:txBody>
                    <a:bodyPr/>
                    <a:lstStyle/>
                    <a:p>
                      <a:pPr algn="l" fontAlgn="b"/>
                      <a:r>
                        <a:rPr lang="en-US" sz="1000" b="1" i="0" u="none" strike="noStrike" dirty="0">
                          <a:solidFill>
                            <a:srgbClr val="000000"/>
                          </a:solidFill>
                          <a:effectLst/>
                          <a:latin typeface="Calibri" panose="020F0502020204030204" pitchFamily="34" charset="0"/>
                        </a:rPr>
                        <a:t>PAVEMENT MANAGEMENT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357,255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342,495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336,269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324,906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332,803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319,735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798735"/>
                  </a:ext>
                </a:extLst>
              </a:tr>
              <a:tr h="182880">
                <a:tc>
                  <a:txBody>
                    <a:bodyPr/>
                    <a:lstStyle/>
                    <a:p>
                      <a:pPr algn="l" fontAlgn="b"/>
                      <a:r>
                        <a:rPr lang="en-US" sz="1000" b="1" i="0" u="none" strike="noStrike" dirty="0">
                          <a:solidFill>
                            <a:srgbClr val="000000"/>
                          </a:solidFill>
                          <a:effectLst/>
                          <a:latin typeface="Calibri" panose="020F0502020204030204" pitchFamily="34" charset="0"/>
                        </a:rPr>
                        <a:t>PAVEMENT MANAGEMENT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235,520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285,825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323,750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402,627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294,998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292,477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938379"/>
                  </a:ext>
                </a:extLst>
              </a:tr>
              <a:tr h="182880">
                <a:tc>
                  <a:txBody>
                    <a:bodyPr/>
                    <a:lstStyle/>
                    <a:p>
                      <a:pPr algn="l" fontAlgn="b"/>
                      <a:r>
                        <a:rPr lang="en-US" sz="1000" b="1" i="0" u="none" strike="noStrike">
                          <a:solidFill>
                            <a:srgbClr val="000000"/>
                          </a:solidFill>
                          <a:effectLst/>
                          <a:latin typeface="Calibri" panose="020F0502020204030204" pitchFamily="34" charset="0"/>
                        </a:rPr>
                        <a:t>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121,735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56,670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12,519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(77,722)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37,805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27,258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581044"/>
                  </a:ext>
                </a:extLst>
              </a:tr>
              <a:tr h="182880">
                <a:tc>
                  <a:txBody>
                    <a:bodyPr/>
                    <a:lstStyle/>
                    <a:p>
                      <a:pPr algn="l" fontAlgn="b"/>
                      <a:r>
                        <a:rPr lang="en-US" sz="1000" b="1" i="0" u="none" strike="noStrike">
                          <a:solidFill>
                            <a:srgbClr val="000000"/>
                          </a:solidFill>
                          <a:effectLst/>
                          <a:latin typeface="Calibri" panose="020F0502020204030204" pitchFamily="34" charset="0"/>
                        </a:rPr>
                        <a:t>WATER FUND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1,765,550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1,675,500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1,765,464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1,867,242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1,758,946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2,227,497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742381"/>
                  </a:ext>
                </a:extLst>
              </a:tr>
              <a:tr h="182880">
                <a:tc>
                  <a:txBody>
                    <a:bodyPr/>
                    <a:lstStyle/>
                    <a:p>
                      <a:pPr algn="l" fontAlgn="b"/>
                      <a:r>
                        <a:rPr lang="en-US" sz="1000" b="1" i="0" u="none" strike="noStrike">
                          <a:solidFill>
                            <a:srgbClr val="000000"/>
                          </a:solidFill>
                          <a:effectLst/>
                          <a:latin typeface="Calibri" panose="020F0502020204030204" pitchFamily="34" charset="0"/>
                        </a:rPr>
                        <a:t>WATER FUND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1,761,975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2,733,126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2,186,820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1,140,512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1,084,429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1,003,294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953740"/>
                  </a:ext>
                </a:extLst>
              </a:tr>
              <a:tr h="182880">
                <a:tc>
                  <a:txBody>
                    <a:bodyPr/>
                    <a:lstStyle/>
                    <a:p>
                      <a:pPr algn="l" fontAlgn="b"/>
                      <a:r>
                        <a:rPr lang="en-US" sz="1000" b="1" i="0" u="none" strike="noStrike">
                          <a:solidFill>
                            <a:srgbClr val="000000"/>
                          </a:solidFill>
                          <a:effectLst/>
                          <a:latin typeface="Calibri" panose="020F0502020204030204" pitchFamily="34" charset="0"/>
                        </a:rPr>
                        <a:t>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3,575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(1,057,626)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(421,356)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726,730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674,516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1,224,203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859575"/>
                  </a:ext>
                </a:extLst>
              </a:tr>
              <a:tr h="182880">
                <a:tc>
                  <a:txBody>
                    <a:bodyPr/>
                    <a:lstStyle/>
                    <a:p>
                      <a:pPr algn="l" fontAlgn="b"/>
                      <a:r>
                        <a:rPr lang="en-US" sz="1000" b="1" i="0" u="none" strike="noStrike">
                          <a:solidFill>
                            <a:srgbClr val="000000"/>
                          </a:solidFill>
                          <a:effectLst/>
                          <a:latin typeface="Calibri" panose="020F0502020204030204" pitchFamily="34" charset="0"/>
                        </a:rPr>
                        <a:t>NET CASH FLOW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433,575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(637,626)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(16,356)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1,154,079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1,099,785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1,631,539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6181712"/>
                  </a:ext>
                </a:extLst>
              </a:tr>
              <a:tr h="182880">
                <a:tc>
                  <a:txBody>
                    <a:bodyPr/>
                    <a:lstStyle/>
                    <a:p>
                      <a:pPr algn="l" fontAlgn="b"/>
                      <a:r>
                        <a:rPr lang="en-US" sz="1000" b="1" i="0" u="none" strike="noStrike">
                          <a:solidFill>
                            <a:srgbClr val="000000"/>
                          </a:solidFill>
                          <a:effectLst/>
                          <a:latin typeface="Calibri" panose="020F0502020204030204" pitchFamily="34" charset="0"/>
                        </a:rPr>
                        <a:t>SEWER FUND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1,881,500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1,740,000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2,040,159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1,869,097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1,885,243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2,467,919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875280"/>
                  </a:ext>
                </a:extLst>
              </a:tr>
              <a:tr h="182880">
                <a:tc>
                  <a:txBody>
                    <a:bodyPr/>
                    <a:lstStyle/>
                    <a:p>
                      <a:pPr algn="l" fontAlgn="b"/>
                      <a:r>
                        <a:rPr lang="en-US" sz="1000" b="1" i="0" u="none" strike="noStrike">
                          <a:solidFill>
                            <a:srgbClr val="000000"/>
                          </a:solidFill>
                          <a:effectLst/>
                          <a:latin typeface="Calibri" panose="020F0502020204030204" pitchFamily="34" charset="0"/>
                        </a:rPr>
                        <a:t>SEWER FUND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2,163,409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2,002,844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2,296,896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1,593,377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1,472,253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1,398,612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870900"/>
                  </a:ext>
                </a:extLst>
              </a:tr>
              <a:tr h="182880">
                <a:tc>
                  <a:txBody>
                    <a:bodyPr/>
                    <a:lstStyle/>
                    <a:p>
                      <a:pPr algn="l" fontAlgn="b"/>
                      <a:r>
                        <a:rPr lang="en-US" sz="1000" b="1" i="0" u="none" strike="noStrike">
                          <a:solidFill>
                            <a:srgbClr val="000000"/>
                          </a:solidFill>
                          <a:effectLst/>
                          <a:latin typeface="Calibri" panose="020F0502020204030204" pitchFamily="34" charset="0"/>
                        </a:rPr>
                        <a:t>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(281,909)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(262,844)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(256,737)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275,721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412,990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1,069,307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193179"/>
                  </a:ext>
                </a:extLst>
              </a:tr>
              <a:tr h="182880">
                <a:tc>
                  <a:txBody>
                    <a:bodyPr/>
                    <a:lstStyle/>
                    <a:p>
                      <a:pPr algn="l" fontAlgn="b"/>
                      <a:r>
                        <a:rPr lang="en-US" sz="1000" b="1" i="0" u="none" strike="noStrike">
                          <a:solidFill>
                            <a:srgbClr val="000000"/>
                          </a:solidFill>
                          <a:effectLst/>
                          <a:latin typeface="Calibri" panose="020F0502020204030204" pitchFamily="34" charset="0"/>
                        </a:rPr>
                        <a:t>NET CASH FLOW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356,073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331,138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312,245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882,670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1,003,562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1,640,332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5254401"/>
                  </a:ext>
                </a:extLst>
              </a:tr>
              <a:tr h="182880">
                <a:tc>
                  <a:txBody>
                    <a:bodyPr/>
                    <a:lstStyle/>
                    <a:p>
                      <a:pPr algn="l" fontAlgn="b"/>
                      <a:r>
                        <a:rPr lang="en-US" sz="1000" b="1" i="0" u="none" strike="noStrike">
                          <a:solidFill>
                            <a:srgbClr val="000000"/>
                          </a:solidFill>
                          <a:effectLst/>
                          <a:latin typeface="Calibri" panose="020F0502020204030204" pitchFamily="34" charset="0"/>
                        </a:rPr>
                        <a:t>STORM WATER FUND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286,525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310,300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404,800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312,872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392,528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375,320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169076"/>
                  </a:ext>
                </a:extLst>
              </a:tr>
              <a:tr h="182880">
                <a:tc>
                  <a:txBody>
                    <a:bodyPr/>
                    <a:lstStyle/>
                    <a:p>
                      <a:pPr algn="l" fontAlgn="b"/>
                      <a:r>
                        <a:rPr lang="en-US" sz="1000" b="1" i="0" u="none" strike="noStrike">
                          <a:solidFill>
                            <a:srgbClr val="000000"/>
                          </a:solidFill>
                          <a:effectLst/>
                          <a:latin typeface="Calibri" panose="020F0502020204030204" pitchFamily="34" charset="0"/>
                        </a:rPr>
                        <a:t>STORM WATER FUND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271,021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251,091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213,668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178,062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210,842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154,339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928361"/>
                  </a:ext>
                </a:extLst>
              </a:tr>
              <a:tr h="182880">
                <a:tc>
                  <a:txBody>
                    <a:bodyPr/>
                    <a:lstStyle/>
                    <a:p>
                      <a:pPr algn="l" fontAlgn="b"/>
                      <a:r>
                        <a:rPr lang="en-US" sz="1000" b="1" i="0" u="none" strike="noStrike">
                          <a:solidFill>
                            <a:srgbClr val="000000"/>
                          </a:solidFill>
                          <a:effectLst/>
                          <a:latin typeface="Calibri" panose="020F0502020204030204" pitchFamily="34" charset="0"/>
                        </a:rPr>
                        <a:t>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15,504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59,209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191,132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134,810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181,686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220,980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135595"/>
                  </a:ext>
                </a:extLst>
              </a:tr>
              <a:tr h="182880">
                <a:tc>
                  <a:txBody>
                    <a:bodyPr/>
                    <a:lstStyle/>
                    <a:p>
                      <a:pPr algn="l" fontAlgn="b"/>
                      <a:r>
                        <a:rPr lang="en-US" sz="1000" b="1" i="0" u="none" strike="noStrike">
                          <a:solidFill>
                            <a:srgbClr val="000000"/>
                          </a:solidFill>
                          <a:effectLst/>
                          <a:latin typeface="Calibri" panose="020F0502020204030204" pitchFamily="34" charset="0"/>
                        </a:rPr>
                        <a:t>NET CASH FLOW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96,504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134,209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261,132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207,679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241,108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276,837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6757456"/>
                  </a:ext>
                </a:extLst>
              </a:tr>
              <a:tr h="182880">
                <a:tc>
                  <a:txBody>
                    <a:bodyPr/>
                    <a:lstStyle/>
                    <a:p>
                      <a:pPr algn="l" fontAlgn="b"/>
                      <a:r>
                        <a:rPr lang="en-US" sz="1000" b="1" i="0" u="none" strike="noStrike">
                          <a:solidFill>
                            <a:srgbClr val="000000"/>
                          </a:solidFill>
                          <a:effectLst/>
                          <a:latin typeface="Calibri" panose="020F0502020204030204" pitchFamily="34" charset="0"/>
                        </a:rPr>
                        <a:t>MUNICIPAL LIQUOR FUND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5,859,915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5,143,265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4,386,054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5,226,002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4,558,160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3,985,132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381027"/>
                  </a:ext>
                </a:extLst>
              </a:tr>
              <a:tr h="182880">
                <a:tc>
                  <a:txBody>
                    <a:bodyPr/>
                    <a:lstStyle/>
                    <a:p>
                      <a:pPr algn="l" fontAlgn="b"/>
                      <a:r>
                        <a:rPr lang="en-US" sz="1000" b="1" i="0" u="none" strike="noStrike">
                          <a:solidFill>
                            <a:srgbClr val="000000"/>
                          </a:solidFill>
                          <a:effectLst/>
                          <a:latin typeface="Calibri" panose="020F0502020204030204" pitchFamily="34" charset="0"/>
                        </a:rPr>
                        <a:t>MUNICIPAL LIQUOR FUND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5,879,815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5,226,210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4,405,728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4,900,821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4,550,405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3,808,655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351886"/>
                  </a:ext>
                </a:extLst>
              </a:tr>
              <a:tr h="182880">
                <a:tc>
                  <a:txBody>
                    <a:bodyPr/>
                    <a:lstStyle/>
                    <a:p>
                      <a:pPr algn="l" fontAlgn="b"/>
                      <a:r>
                        <a:rPr lang="en-US" sz="1000" b="1" i="0" u="none" strike="noStrike">
                          <a:solidFill>
                            <a:srgbClr val="000000"/>
                          </a:solidFill>
                          <a:effectLst/>
                          <a:latin typeface="Calibri" panose="020F0502020204030204" pitchFamily="34" charset="0"/>
                        </a:rPr>
                        <a:t>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(19,900)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(82,945)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(19,674)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325,182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7,756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176,477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690213"/>
                  </a:ext>
                </a:extLst>
              </a:tr>
              <a:tr h="182880">
                <a:tc>
                  <a:txBody>
                    <a:bodyPr/>
                    <a:lstStyle/>
                    <a:p>
                      <a:pPr algn="l" fontAlgn="b"/>
                      <a:r>
                        <a:rPr lang="en-US" sz="1000" b="1" i="0" u="none" strike="noStrike">
                          <a:solidFill>
                            <a:srgbClr val="000000"/>
                          </a:solidFill>
                          <a:effectLst/>
                          <a:latin typeface="Calibri" panose="020F0502020204030204" pitchFamily="34" charset="0"/>
                        </a:rPr>
                        <a:t>NET CASH FLOW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67,600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(7,945)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362,166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15,061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201,060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3039263"/>
                  </a:ext>
                </a:extLst>
              </a:tr>
              <a:tr h="182880">
                <a:tc>
                  <a:txBody>
                    <a:bodyPr/>
                    <a:lstStyle/>
                    <a:p>
                      <a:pPr algn="l" fontAlgn="b"/>
                      <a:r>
                        <a:rPr lang="en-US" sz="1000" b="1" i="0" u="none" strike="noStrike">
                          <a:solidFill>
                            <a:srgbClr val="000000"/>
                          </a:solidFill>
                          <a:effectLst/>
                          <a:latin typeface="Calibri" panose="020F0502020204030204" pitchFamily="34" charset="0"/>
                        </a:rPr>
                        <a:t>CITY TECHNOLOGY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23,650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28,190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24,942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26,370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26,264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548920"/>
                  </a:ext>
                </a:extLst>
              </a:tr>
              <a:tr h="182880">
                <a:tc>
                  <a:txBody>
                    <a:bodyPr/>
                    <a:lstStyle/>
                    <a:p>
                      <a:pPr algn="l" fontAlgn="b"/>
                      <a:r>
                        <a:rPr lang="en-US" sz="1000" b="1" i="0" u="none" strike="noStrike">
                          <a:solidFill>
                            <a:srgbClr val="000000"/>
                          </a:solidFill>
                          <a:effectLst/>
                          <a:latin typeface="Calibri" panose="020F0502020204030204" pitchFamily="34" charset="0"/>
                        </a:rPr>
                        <a:t>CITY TECHNOLOGY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20,473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27,779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46,394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24,375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23,122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2050304"/>
                  </a:ext>
                </a:extLst>
              </a:tr>
              <a:tr h="182880">
                <a:tc>
                  <a:txBody>
                    <a:bodyPr/>
                    <a:lstStyle/>
                    <a:p>
                      <a:pPr algn="l" fontAlgn="b"/>
                      <a:r>
                        <a:rPr lang="en-US" sz="1000" b="1" i="0" u="none" strike="noStrike">
                          <a:solidFill>
                            <a:srgbClr val="000000"/>
                          </a:solidFill>
                          <a:effectLst/>
                          <a:latin typeface="Calibri" panose="020F0502020204030204" pitchFamily="34" charset="0"/>
                        </a:rPr>
                        <a:t>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15,650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6,527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(21,452)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1,995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3,143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349656"/>
                  </a:ext>
                </a:extLst>
              </a:tr>
              <a:tr h="182880">
                <a:tc>
                  <a:txBody>
                    <a:bodyPr/>
                    <a:lstStyle/>
                    <a:p>
                      <a:pPr algn="l" fontAlgn="b"/>
                      <a:r>
                        <a:rPr lang="en-US" sz="1000" b="1" i="0" u="none" strike="noStrike">
                          <a:solidFill>
                            <a:srgbClr val="000000"/>
                          </a:solidFill>
                          <a:effectLst/>
                          <a:latin typeface="Calibri" panose="020F0502020204030204" pitchFamily="34" charset="0"/>
                        </a:rPr>
                        <a:t>CAPITAL IMPROVEMENT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750,502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773,962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700,056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655,934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848,233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286,436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632871"/>
                  </a:ext>
                </a:extLst>
              </a:tr>
              <a:tr h="182880">
                <a:tc>
                  <a:txBody>
                    <a:bodyPr/>
                    <a:lstStyle/>
                    <a:p>
                      <a:pPr algn="l" fontAlgn="b"/>
                      <a:r>
                        <a:rPr lang="en-US" sz="1000" b="1" i="0" u="none" strike="noStrike">
                          <a:solidFill>
                            <a:srgbClr val="000000"/>
                          </a:solidFill>
                          <a:effectLst/>
                          <a:latin typeface="Calibri" panose="020F0502020204030204" pitchFamily="34" charset="0"/>
                        </a:rPr>
                        <a:t>CAPITAL IMPROVEMENT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885,791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799,608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486,520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204,349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1,937,321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281,370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229544"/>
                  </a:ext>
                </a:extLst>
              </a:tr>
              <a:tr h="182880">
                <a:tc>
                  <a:txBody>
                    <a:bodyPr/>
                    <a:lstStyle/>
                    <a:p>
                      <a:pPr algn="l" fontAlgn="b"/>
                      <a:r>
                        <a:rPr lang="en-US" sz="1000" b="1" i="0" u="none" strike="noStrike">
                          <a:solidFill>
                            <a:srgbClr val="000000"/>
                          </a:solidFill>
                          <a:effectLst/>
                          <a:latin typeface="Calibri" panose="020F0502020204030204" pitchFamily="34" charset="0"/>
                        </a:rPr>
                        <a:t>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(135,289)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(25,646)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213,536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451,585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(1,089,087)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5,066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106445"/>
                  </a:ext>
                </a:extLst>
              </a:tr>
            </a:tbl>
          </a:graphicData>
        </a:graphic>
      </p:graphicFrame>
    </p:spTree>
    <p:extLst>
      <p:ext uri="{BB962C8B-B14F-4D97-AF65-F5344CB8AC3E}">
        <p14:creationId xmlns:p14="http://schemas.microsoft.com/office/powerpoint/2010/main" val="2513911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13632</TotalTime>
  <Words>2273</Words>
  <Application>Microsoft Office PowerPoint</Application>
  <PresentationFormat>Widescreen</PresentationFormat>
  <Paragraphs>789</Paragraphs>
  <Slides>24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Office Theme</vt:lpstr>
      <vt:lpstr>Microsoft Excel Worksheet</vt:lpstr>
      <vt:lpstr>2024 Final Budget &amp; Levy Adoption</vt:lpstr>
      <vt:lpstr>Public Input / Discussion</vt:lpstr>
      <vt:lpstr>Fiscal Management</vt:lpstr>
      <vt:lpstr>Components of Municipal Budget</vt:lpstr>
      <vt:lpstr>Property Tax Calculation</vt:lpstr>
      <vt:lpstr>PowerPoint Presentation</vt:lpstr>
      <vt:lpstr>Budget Options to Consider</vt:lpstr>
      <vt:lpstr>Budget Summary</vt:lpstr>
      <vt:lpstr>Budget Summary</vt:lpstr>
      <vt:lpstr>Fiscal Management</vt:lpstr>
      <vt:lpstr>Considerations in Setting Levy</vt:lpstr>
      <vt:lpstr>Proposed Levy</vt:lpstr>
      <vt:lpstr>Levy History</vt:lpstr>
      <vt:lpstr>Levy or Tax Rate?</vt:lpstr>
      <vt:lpstr>PowerPoint Presentation</vt:lpstr>
      <vt:lpstr>PowerPoint Presentation</vt:lpstr>
      <vt:lpstr>PowerPoint Presentation</vt:lpstr>
      <vt:lpstr>PowerPoint Presentation</vt:lpstr>
      <vt:lpstr>PowerPoint Presentation</vt:lpstr>
      <vt:lpstr>PowerPoint Presentation</vt:lpstr>
      <vt:lpstr>Proposed Tax Rate</vt:lpstr>
      <vt:lpstr>Tax Rate History</vt:lpstr>
      <vt:lpstr>Levy / Tax Rate History</vt:lpstr>
      <vt:lpstr>Competitive Metric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Preliminary Budget &amp; Levy Adoption</dc:title>
  <dc:creator>Mike Betker</dc:creator>
  <cp:lastModifiedBy>Mike Betker</cp:lastModifiedBy>
  <cp:revision>54</cp:revision>
  <cp:lastPrinted>2019-12-03T23:09:37Z</cp:lastPrinted>
  <dcterms:created xsi:type="dcterms:W3CDTF">2019-08-30T19:14:13Z</dcterms:created>
  <dcterms:modified xsi:type="dcterms:W3CDTF">2023-11-30T17:48:48Z</dcterms:modified>
</cp:coreProperties>
</file>